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2.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3.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4.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5.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609" r:id="rId16"/>
    <p:sldMasterId id="2147484641" r:id="rId17"/>
    <p:sldMasterId id="2147484669" r:id="rId18"/>
    <p:sldMasterId id="2147484700" r:id="rId19"/>
    <p:sldMasterId id="2147484725" r:id="rId20"/>
  </p:sldMasterIdLst>
  <p:notesMasterIdLst>
    <p:notesMasterId r:id="rId43"/>
  </p:notesMasterIdLst>
  <p:handoutMasterIdLst>
    <p:handoutMasterId r:id="rId44"/>
  </p:handoutMasterIdLst>
  <p:sldIdLst>
    <p:sldId id="844" r:id="rId21"/>
    <p:sldId id="888" r:id="rId22"/>
    <p:sldId id="886" r:id="rId23"/>
    <p:sldId id="889" r:id="rId24"/>
    <p:sldId id="890" r:id="rId25"/>
    <p:sldId id="887" r:id="rId26"/>
    <p:sldId id="892" r:id="rId27"/>
    <p:sldId id="884" r:id="rId28"/>
    <p:sldId id="885" r:id="rId29"/>
    <p:sldId id="893" r:id="rId30"/>
    <p:sldId id="894" r:id="rId31"/>
    <p:sldId id="895" r:id="rId32"/>
    <p:sldId id="896" r:id="rId33"/>
    <p:sldId id="849" r:id="rId34"/>
    <p:sldId id="880" r:id="rId35"/>
    <p:sldId id="881" r:id="rId36"/>
    <p:sldId id="882" r:id="rId37"/>
    <p:sldId id="883" r:id="rId38"/>
    <p:sldId id="897" r:id="rId39"/>
    <p:sldId id="898" r:id="rId40"/>
    <p:sldId id="899" r:id="rId41"/>
    <p:sldId id="900"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41"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ext uri="{19B8F6BF-5375-455C-9EA6-DF929625EA0E}">
        <p15:presenceInfo xmlns:p15="http://schemas.microsoft.com/office/powerpoint/2012/main" userId="S-1-5-21-3649012876-1825867495-937646333-5227" providerId="AD"/>
      </p:ext>
    </p:extLst>
  </p:cmAuthor>
  <p:cmAuthor id="1" name="Mary Feil-Jacobs" initials="MFJ" lastIdx="43" clrIdx="1"/>
  <p:cmAuthor id="8" name="Jessica Tjhin Southworth" initials="JTS [2]" lastIdx="82" clrIdx="8">
    <p:extLst>
      <p:ext uri="{19B8F6BF-5375-455C-9EA6-DF929625EA0E}">
        <p15:presenceInfo xmlns:p15="http://schemas.microsoft.com/office/powerpoint/2012/main" userId="Jessica Tjhin Southworth" providerId="None"/>
      </p:ext>
    </p:extLst>
  </p:cmAuthor>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9" name="Madhu Reddy" initials="MR" lastIdx="1" clrIdx="9">
    <p:extLst>
      <p:ext uri="{19B8F6BF-5375-455C-9EA6-DF929625EA0E}">
        <p15:presenceInfo xmlns:p15="http://schemas.microsoft.com/office/powerpoint/2012/main" userId="a5e7e577bdda5ce5" providerId="Windows Live"/>
      </p:ext>
    </p:extLst>
  </p:cmAuthor>
  <p:cmAuthor id="3" name="Ana Adeyemi" initials="AA" lastIdx="53" clrIdx="3"/>
  <p:cmAuthor id="4" name="Jessica Tjhin Southworth (INDIGO SLATE)" initials="JTS(S" lastIdx="5" clrIdx="4">
    <p:extLst>
      <p:ext uri="{19B8F6BF-5375-455C-9EA6-DF929625EA0E}">
        <p15:presenceInfo xmlns:p15="http://schemas.microsoft.com/office/powerpoint/2012/main" userId="S-1-5-21-2127521184-1604012920-1887927527-17849489" providerId="AD"/>
      </p:ext>
    </p:extLst>
  </p:cmAuthor>
  <p:cmAuthor id="5" name="Badal Bordia" initials="BB" lastIdx="7" clrIdx="5">
    <p:extLst>
      <p:ext uri="{19B8F6BF-5375-455C-9EA6-DF929625EA0E}">
        <p15:presenceInfo xmlns:p15="http://schemas.microsoft.com/office/powerpoint/2012/main" userId="S-1-5-21-1610812990-1533591103-3379555260-1209" providerId="AD"/>
      </p:ext>
    </p:extLst>
  </p:cmAuthor>
  <p:cmAuthor id="6" name="Jessica Tjhin Southworth" initials="JTS" lastIdx="11" clrIdx="6">
    <p:extLst>
      <p:ext uri="{19B8F6BF-5375-455C-9EA6-DF929625EA0E}">
        <p15:presenceInfo xmlns:p15="http://schemas.microsoft.com/office/powerpoint/2012/main" userId="46aaeb08f77f2e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777777"/>
    <a:srgbClr val="CE2F05"/>
    <a:srgbClr val="F8F8F8"/>
    <a:srgbClr val="FF5519"/>
    <a:srgbClr val="B42F00"/>
    <a:srgbClr val="DC3C00"/>
    <a:srgbClr val="CB3B22"/>
    <a:srgbClr val="FFFFFF"/>
    <a:srgbClr val="8C2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1" autoAdjust="0"/>
    <p:restoredTop sz="70503" autoAdjust="0"/>
  </p:normalViewPr>
  <p:slideViewPr>
    <p:cSldViewPr snapToGrid="0">
      <p:cViewPr varScale="1">
        <p:scale>
          <a:sx n="73" d="100"/>
          <a:sy n="73" d="100"/>
        </p:scale>
        <p:origin x="692" y="48"/>
      </p:cViewPr>
      <p:guideLst>
        <p:guide orient="horz" pos="1627"/>
        <p:guide orient="horz" pos="2203"/>
        <p:guide pos="3941"/>
        <p:guide orient="horz" pos="1068"/>
      </p:guideLst>
    </p:cSldViewPr>
  </p:slideViewPr>
  <p:outlineViewPr>
    <p:cViewPr>
      <p:scale>
        <a:sx n="33" d="100"/>
        <a:sy n="33" d="100"/>
      </p:scale>
      <p:origin x="0" y="-33560"/>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9.xml"/><Relationship Id="rId41"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FDB819-B4BB-4E82-9790-90D1C5D9C7F6}" type="datetime8">
              <a:rPr lang="en-US" smtClean="0">
                <a:latin typeface="Segoe UI" pitchFamily="34" charset="0"/>
              </a:rPr>
              <a:t>2/28/2017 12:50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406E2674-8153-4EC4-8787-B5D3DAF4A1B6}" type="datetime8">
              <a:rPr lang="en-US" smtClean="0"/>
              <a:t>2/28/2017 12:50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1EE19C1-C661-482D-A728-BE10B7C3AF6E}" type="datetime8">
              <a:rPr kumimoji="0" lang="en-US" sz="1800" b="0" i="0" u="none" strike="noStrike" kern="0" cap="none" spc="0" normalizeH="0" baseline="0" noProof="0" smtClean="0">
                <a:ln>
                  <a:noFill/>
                </a:ln>
                <a:solidFill>
                  <a:sysClr val="windowText" lastClr="000000"/>
                </a:solidFill>
                <a:effectLst/>
                <a:uLnTx/>
                <a:uFillTx/>
              </a:rPr>
              <a:t>2/28/2017 12:50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249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of the current Hadoop version consists primarily of HDFS and YARN, although MapReduce has historically been an important service within Hadoop. As a result, the core cluster configuration files define the configuration settings for HDFS, YARN, and MapReduce. These core services are primarily configured using files installed by </a:t>
            </a:r>
            <a:r>
              <a:rPr lang="en-US" dirty="0" err="1"/>
              <a:t>Ambari</a:t>
            </a:r>
            <a:r>
              <a:rPr lang="en-US" dirty="0"/>
              <a:t> in the /</a:t>
            </a:r>
            <a:r>
              <a:rPr lang="en-US" dirty="0" err="1"/>
              <a:t>etc</a:t>
            </a:r>
            <a:r>
              <a:rPr lang="en-US" dirty="0"/>
              <a:t>/</a:t>
            </a:r>
            <a:r>
              <a:rPr lang="en-US" dirty="0" err="1"/>
              <a:t>hadoop</a:t>
            </a:r>
            <a:r>
              <a:rPr lang="en-US" dirty="0"/>
              <a:t>/</a:t>
            </a:r>
            <a:r>
              <a:rPr lang="en-US" dirty="0" err="1"/>
              <a:t>conf</a:t>
            </a:r>
            <a:r>
              <a:rPr lang="en-US" dirty="0"/>
              <a:t> directory.</a:t>
            </a:r>
          </a:p>
          <a:p>
            <a:endParaRPr lang="en-US" dirty="0"/>
          </a:p>
          <a:p>
            <a:r>
              <a:rPr lang="en-US" dirty="0"/>
              <a:t>The core configuration files also define what should be recorded to log files and how to process those log files. Many Hadoop frameworks, including the core frameworks, implement Apache Log4j for their logging system.</a:t>
            </a:r>
          </a:p>
        </p:txBody>
      </p:sp>
      <p:sp>
        <p:nvSpPr>
          <p:cNvPr id="4" name="Slide Number Placeholder 3"/>
          <p:cNvSpPr>
            <a:spLocks noGrp="1"/>
          </p:cNvSpPr>
          <p:nvPr>
            <p:ph type="sldNum" sz="quarter" idx="10"/>
          </p:nvPr>
        </p:nvSpPr>
        <p:spPr/>
        <p:txBody>
          <a:bodyPr/>
          <a:lstStyle/>
          <a:p>
            <a:fld id="{58B1BB6A-F914-4B73-90ED-4E922066D54E}" type="slidenum">
              <a:rPr lang="en-US" smtClean="0"/>
              <a:t>15</a:t>
            </a:fld>
            <a:endParaRPr lang="en-US"/>
          </a:p>
        </p:txBody>
      </p:sp>
    </p:spTree>
    <p:extLst>
      <p:ext uri="{BB962C8B-B14F-4D97-AF65-F5344CB8AC3E}">
        <p14:creationId xmlns:p14="http://schemas.microsoft.com/office/powerpoint/2010/main" val="471464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B1BB6A-F914-4B73-90ED-4E922066D54E}" type="slidenum">
              <a:rPr lang="en-US" smtClean="0"/>
              <a:t>19</a:t>
            </a:fld>
            <a:endParaRPr lang="en-US"/>
          </a:p>
        </p:txBody>
      </p:sp>
    </p:spTree>
    <p:extLst>
      <p:ext uri="{BB962C8B-B14F-4D97-AF65-F5344CB8AC3E}">
        <p14:creationId xmlns:p14="http://schemas.microsoft.com/office/powerpoint/2010/main" val="402274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B1BB6A-F914-4B73-90ED-4E922066D54E}" type="slidenum">
              <a:rPr lang="en-US" smtClean="0"/>
              <a:t>2</a:t>
            </a:fld>
            <a:endParaRPr lang="en-US"/>
          </a:p>
        </p:txBody>
      </p:sp>
    </p:spTree>
    <p:extLst>
      <p:ext uri="{BB962C8B-B14F-4D97-AF65-F5344CB8AC3E}">
        <p14:creationId xmlns:p14="http://schemas.microsoft.com/office/powerpoint/2010/main" val="362932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B1BB6A-F914-4B73-90ED-4E922066D54E}" type="slidenum">
              <a:rPr lang="en-US" smtClean="0"/>
              <a:t>8</a:t>
            </a:fld>
            <a:endParaRPr lang="en-US"/>
          </a:p>
        </p:txBody>
      </p:sp>
    </p:spTree>
    <p:extLst>
      <p:ext uri="{BB962C8B-B14F-4D97-AF65-F5344CB8AC3E}">
        <p14:creationId xmlns:p14="http://schemas.microsoft.com/office/powerpoint/2010/main" val="4182490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Environment Configuration Files</a:t>
            </a:r>
            <a:br>
              <a:rPr lang="en-US" sz="900" b="1" i="0" kern="1200" dirty="0">
                <a:solidFill>
                  <a:schemeClr val="tx1"/>
                </a:solidFill>
                <a:effectLst/>
                <a:latin typeface="Segoe UI Light" pitchFamily="34" charset="0"/>
                <a:ea typeface="+mn-ea"/>
                <a:cs typeface="+mn-cs"/>
              </a:rPr>
            </a:b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environment configuration files help set up the environment in which various Hadoop daemons execute. Hadoop has several types of daemons that perform various services in the cluster: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HDFS daemons: The </a:t>
            </a:r>
            <a:r>
              <a:rPr lang="en-US" sz="900" b="0" i="0" kern="1200" dirty="0" err="1">
                <a:solidFill>
                  <a:schemeClr val="tx1"/>
                </a:solidFill>
                <a:effectLst/>
                <a:latin typeface="Segoe UI Light" pitchFamily="34" charset="0"/>
                <a:ea typeface="+mn-ea"/>
                <a:cs typeface="+mn-cs"/>
              </a:rPr>
              <a:t>NameNode</a:t>
            </a:r>
            <a:r>
              <a:rPr lang="en-US" sz="900" b="0" i="0" kern="1200" dirty="0">
                <a:solidFill>
                  <a:schemeClr val="tx1"/>
                </a:solidFill>
                <a:effectLst/>
                <a:latin typeface="Segoe UI Light" pitchFamily="34" charset="0"/>
                <a:ea typeface="+mn-ea"/>
                <a:cs typeface="+mn-cs"/>
              </a:rPr>
              <a:t>, the Secondary </a:t>
            </a:r>
            <a:r>
              <a:rPr lang="en-US" sz="900" b="0" i="0" kern="1200" dirty="0" err="1">
                <a:solidFill>
                  <a:schemeClr val="tx1"/>
                </a:solidFill>
                <a:effectLst/>
                <a:latin typeface="Segoe UI Light" pitchFamily="34" charset="0"/>
                <a:ea typeface="+mn-ea"/>
                <a:cs typeface="+mn-cs"/>
              </a:rPr>
              <a:t>NameNode</a:t>
            </a:r>
            <a:r>
              <a:rPr lang="en-US" sz="900" b="0" i="0" kern="1200" dirty="0">
                <a:solidFill>
                  <a:schemeClr val="tx1"/>
                </a:solidFill>
                <a:effectLst/>
                <a:latin typeface="Segoe UI Light" pitchFamily="34" charset="0"/>
                <a:ea typeface="+mn-ea"/>
                <a:cs typeface="+mn-cs"/>
              </a:rPr>
              <a:t> and the </a:t>
            </a:r>
            <a:r>
              <a:rPr lang="en-US" sz="900" b="0" i="0" kern="1200" dirty="0" err="1">
                <a:solidFill>
                  <a:schemeClr val="tx1"/>
                </a:solidFill>
                <a:effectLst/>
                <a:latin typeface="Segoe UI Light" pitchFamily="34" charset="0"/>
                <a:ea typeface="+mn-ea"/>
                <a:cs typeface="+mn-cs"/>
              </a:rPr>
              <a:t>DataNodes</a:t>
            </a:r>
            <a:r>
              <a:rPr lang="en-US" sz="900" b="0" i="0" kern="120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YARN daemons: The </a:t>
            </a:r>
            <a:r>
              <a:rPr lang="en-US" sz="900" b="0" i="0" kern="1200" dirty="0" err="1">
                <a:solidFill>
                  <a:schemeClr val="tx1"/>
                </a:solidFill>
                <a:effectLst/>
                <a:latin typeface="Segoe UI Light" pitchFamily="34" charset="0"/>
                <a:ea typeface="+mn-ea"/>
                <a:cs typeface="+mn-cs"/>
              </a:rPr>
              <a:t>ResourceManager</a:t>
            </a:r>
            <a:r>
              <a:rPr lang="en-US" sz="900" b="0" i="0" kern="1200" dirty="0">
                <a:solidFill>
                  <a:schemeClr val="tx1"/>
                </a:solidFill>
                <a:effectLst/>
                <a:latin typeface="Segoe UI Light" pitchFamily="34" charset="0"/>
                <a:ea typeface="+mn-ea"/>
                <a:cs typeface="+mn-cs"/>
              </a:rPr>
              <a:t>, the </a:t>
            </a:r>
            <a:r>
              <a:rPr lang="en-US" sz="900" b="0" i="0" kern="1200" dirty="0" err="1">
                <a:solidFill>
                  <a:schemeClr val="tx1"/>
                </a:solidFill>
                <a:effectLst/>
                <a:latin typeface="Segoe UI Light" pitchFamily="34" charset="0"/>
                <a:ea typeface="+mn-ea"/>
                <a:cs typeface="+mn-cs"/>
              </a:rPr>
              <a:t>NodeManager</a:t>
            </a:r>
            <a:r>
              <a:rPr lang="en-US" sz="900" b="0" i="0" kern="1200" dirty="0">
                <a:solidFill>
                  <a:schemeClr val="tx1"/>
                </a:solidFill>
                <a:effectLst/>
                <a:latin typeface="Segoe UI Light" pitchFamily="34" charset="0"/>
                <a:ea typeface="+mn-ea"/>
                <a:cs typeface="+mn-cs"/>
              </a:rPr>
              <a:t> and the </a:t>
            </a:r>
            <a:r>
              <a:rPr lang="en-US" sz="900" b="0" i="0" kern="1200" dirty="0" err="1">
                <a:solidFill>
                  <a:schemeClr val="tx1"/>
                </a:solidFill>
                <a:effectLst/>
                <a:latin typeface="Segoe UI Light" pitchFamily="34" charset="0"/>
                <a:ea typeface="+mn-ea"/>
                <a:cs typeface="+mn-cs"/>
              </a:rPr>
              <a:t>JobHistoryServer</a:t>
            </a:r>
            <a:r>
              <a:rPr lang="en-US" sz="900" b="0" i="0" kern="120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There’s only one of each of the HDFS and YARN daemons, except the </a:t>
            </a:r>
            <a:r>
              <a:rPr lang="en-US" sz="900" b="0" i="0" kern="1200" dirty="0" err="1">
                <a:solidFill>
                  <a:schemeClr val="tx1"/>
                </a:solidFill>
                <a:effectLst/>
                <a:latin typeface="Segoe UI Light" pitchFamily="34" charset="0"/>
                <a:ea typeface="+mn-ea"/>
                <a:cs typeface="+mn-cs"/>
              </a:rPr>
              <a:t>DataNode</a:t>
            </a:r>
            <a:r>
              <a:rPr lang="en-US" sz="900" b="0" i="0" kern="1200" dirty="0">
                <a:solidFill>
                  <a:schemeClr val="tx1"/>
                </a:solidFill>
                <a:effectLst/>
                <a:latin typeface="Segoe UI Light" pitchFamily="34" charset="0"/>
                <a:ea typeface="+mn-ea"/>
                <a:cs typeface="+mn-cs"/>
              </a:rPr>
              <a:t> and the </a:t>
            </a:r>
            <a:r>
              <a:rPr lang="en-US" sz="900" b="0" i="0" kern="1200" dirty="0" err="1">
                <a:solidFill>
                  <a:schemeClr val="tx1"/>
                </a:solidFill>
                <a:effectLst/>
                <a:latin typeface="Segoe UI Light" pitchFamily="34" charset="0"/>
                <a:ea typeface="+mn-ea"/>
                <a:cs typeface="+mn-cs"/>
              </a:rPr>
              <a:t>NodeManager</a:t>
            </a:r>
            <a:r>
              <a:rPr lang="en-US" sz="900" b="0" i="0" kern="1200" dirty="0">
                <a:solidFill>
                  <a:schemeClr val="tx1"/>
                </a:solidFill>
                <a:effectLst/>
                <a:latin typeface="Segoe UI Light" pitchFamily="34" charset="0"/>
                <a:ea typeface="+mn-ea"/>
                <a:cs typeface="+mn-cs"/>
              </a:rPr>
              <a:t>—there’s one of these two daemons running on every worker node.</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shell scripts help you</a:t>
            </a:r>
            <a:r>
              <a:rPr lang="en-US" sz="900" b="0" i="0" kern="1200" baseline="0" dirty="0">
                <a:solidFill>
                  <a:schemeClr val="tx1"/>
                </a:solidFill>
                <a:effectLst/>
                <a:latin typeface="Segoe UI Light" pitchFamily="34" charset="0"/>
                <a:ea typeface="+mn-ea"/>
                <a:cs typeface="+mn-cs"/>
              </a:rPr>
              <a:t> define environmental variables and configure the daemons themselves. These </a:t>
            </a:r>
            <a:r>
              <a:rPr lang="en-US" sz="900" b="0" i="0" kern="1200" baseline="0" dirty="0" err="1">
                <a:solidFill>
                  <a:schemeClr val="tx1"/>
                </a:solidFill>
                <a:effectLst/>
                <a:latin typeface="Segoe UI Light" pitchFamily="34" charset="0"/>
                <a:ea typeface="+mn-ea"/>
                <a:cs typeface="+mn-cs"/>
              </a:rPr>
              <a:t>sh</a:t>
            </a:r>
            <a:r>
              <a:rPr lang="en-US" sz="900" b="0" i="0" kern="1200" baseline="0" dirty="0">
                <a:solidFill>
                  <a:schemeClr val="tx1"/>
                </a:solidFill>
                <a:effectLst/>
                <a:latin typeface="Segoe UI Light" pitchFamily="34" charset="0"/>
                <a:ea typeface="+mn-ea"/>
                <a:cs typeface="+mn-cs"/>
              </a:rPr>
              <a:t> scripts can be used to start and stop Hadoop 2 daemons. </a:t>
            </a:r>
          </a:p>
          <a:p>
            <a:pPr marL="0" indent="0">
              <a:buFont typeface="Arial" panose="020B0604020202020204" pitchFamily="34" charset="0"/>
              <a:buNone/>
            </a:pPr>
            <a:endParaRPr lang="en-US" sz="900" b="0" i="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b="0" i="0" kern="1200" baseline="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i="0" kern="1200" dirty="0">
                <a:solidFill>
                  <a:schemeClr val="tx1"/>
                </a:solidFill>
                <a:effectLst/>
                <a:latin typeface="Segoe UI Light" pitchFamily="34" charset="0"/>
                <a:ea typeface="+mn-ea"/>
                <a:cs typeface="+mn-cs"/>
              </a:rPr>
              <a:t>Site-Specific Configuration Files</a:t>
            </a:r>
          </a:p>
          <a:p>
            <a:pPr marL="0" indent="0">
              <a:buFont typeface="Arial" panose="020B0604020202020204" pitchFamily="34" charset="0"/>
              <a:buNone/>
            </a:pPr>
            <a:br>
              <a:rPr lang="en-US" sz="900" b="1"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The site-specific configuration files are the most important set of configuration parameter</a:t>
            </a: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files for any Hadoop environment, since they contain a large number of configurable</a:t>
            </a: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parameters that you can modify to control the working of the cluster. Here are the names</a:t>
            </a: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of the environment and site-specific configuration files you’ll be working with:</a:t>
            </a:r>
            <a:br>
              <a:rPr lang="en-US" sz="900" b="0" i="0" kern="1200" dirty="0">
                <a:solidFill>
                  <a:schemeClr val="tx1"/>
                </a:solidFill>
                <a:effectLst/>
                <a:latin typeface="Segoe UI Light" pitchFamily="34" charset="0"/>
                <a:ea typeface="+mn-ea"/>
                <a:cs typeface="+mn-cs"/>
              </a:rPr>
            </a:b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core-site.xml: Core Hadoop configuration &lt;-&gt; this is where</a:t>
            </a:r>
            <a:r>
              <a:rPr lang="en-US" sz="900" b="0" i="0" kern="1200" baseline="0" dirty="0">
                <a:solidFill>
                  <a:schemeClr val="tx1"/>
                </a:solidFill>
                <a:effectLst/>
                <a:latin typeface="Segoe UI Light" pitchFamily="34" charset="0"/>
                <a:ea typeface="+mn-ea"/>
                <a:cs typeface="+mn-cs"/>
              </a:rPr>
              <a:t> Oath configuration for </a:t>
            </a:r>
            <a:r>
              <a:rPr lang="en-US" sz="900" b="0" i="0" kern="1200" baseline="0" dirty="0" err="1">
                <a:solidFill>
                  <a:schemeClr val="tx1"/>
                </a:solidFill>
                <a:effectLst/>
                <a:latin typeface="Segoe UI Light" pitchFamily="34" charset="0"/>
                <a:ea typeface="+mn-ea"/>
                <a:cs typeface="+mn-cs"/>
              </a:rPr>
              <a:t>adls</a:t>
            </a:r>
            <a:r>
              <a:rPr lang="en-US" sz="900" b="0" i="0" kern="1200" baseline="0" dirty="0">
                <a:solidFill>
                  <a:schemeClr val="tx1"/>
                </a:solidFill>
                <a:effectLst/>
                <a:latin typeface="Segoe UI Light" pitchFamily="34" charset="0"/>
                <a:ea typeface="+mn-ea"/>
                <a:cs typeface="+mn-cs"/>
              </a:rPr>
              <a:t> occurs. Once credentials are configured in core-site.xml, any Hadoop component may reference files in ADLS.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mapred-site.xml: Configuring MapReduce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hdfs-site.xml: Configuring HDFS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yarn-site.xml: Configuring YARN</a:t>
            </a:r>
            <a:r>
              <a:rPr lang="en-US" dirty="0"/>
              <a:t> </a:t>
            </a:r>
            <a:br>
              <a:rPr lang="en-US" dirty="0"/>
            </a:br>
            <a:br>
              <a:rPr lang="en-US" dirty="0"/>
            </a:b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BB4492-A40C-44C6-A2FD-97AFD205C222}" type="datetime8">
              <a:rPr lang="en-US" smtClean="0"/>
              <a:t>2/28/2017 12:50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84330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of the current Hadoop version consists primarily of HDFS and YARN, although MapReduce has historically been an important service within Hadoop. As a result, the core cluster configuration files define the configuration settings for HDFS, YARN, and MapReduce. These core services are primarily configured using files installed by </a:t>
            </a:r>
            <a:r>
              <a:rPr lang="en-US" dirty="0" err="1"/>
              <a:t>Ambari</a:t>
            </a:r>
            <a:r>
              <a:rPr lang="en-US" dirty="0"/>
              <a:t> in the /</a:t>
            </a:r>
            <a:r>
              <a:rPr lang="en-US" dirty="0" err="1"/>
              <a:t>etc</a:t>
            </a:r>
            <a:r>
              <a:rPr lang="en-US" dirty="0"/>
              <a:t>/</a:t>
            </a:r>
            <a:r>
              <a:rPr lang="en-US" dirty="0" err="1"/>
              <a:t>hadoop</a:t>
            </a:r>
            <a:r>
              <a:rPr lang="en-US" dirty="0"/>
              <a:t>/</a:t>
            </a:r>
            <a:r>
              <a:rPr lang="en-US" dirty="0" err="1"/>
              <a:t>conf</a:t>
            </a:r>
            <a:r>
              <a:rPr lang="en-US" dirty="0"/>
              <a:t> directory.</a:t>
            </a:r>
          </a:p>
          <a:p>
            <a:endParaRPr lang="en-US" dirty="0"/>
          </a:p>
          <a:p>
            <a:r>
              <a:rPr lang="en-US" dirty="0"/>
              <a:t>The core configuration files also define what should be recorded to log files and how to process those log files. Many Hadoop frameworks, including the core frameworks, implement Apache Log4j for their logging system.</a:t>
            </a:r>
          </a:p>
        </p:txBody>
      </p:sp>
      <p:sp>
        <p:nvSpPr>
          <p:cNvPr id="4" name="Slide Number Placeholder 3"/>
          <p:cNvSpPr>
            <a:spLocks noGrp="1"/>
          </p:cNvSpPr>
          <p:nvPr>
            <p:ph type="sldNum" sz="quarter" idx="10"/>
          </p:nvPr>
        </p:nvSpPr>
        <p:spPr/>
        <p:txBody>
          <a:bodyPr/>
          <a:lstStyle/>
          <a:p>
            <a:fld id="{58B1BB6A-F914-4B73-90ED-4E922066D54E}" type="slidenum">
              <a:rPr lang="en-US" smtClean="0"/>
              <a:t>10</a:t>
            </a:fld>
            <a:endParaRPr lang="en-US"/>
          </a:p>
        </p:txBody>
      </p:sp>
    </p:spTree>
    <p:extLst>
      <p:ext uri="{BB962C8B-B14F-4D97-AF65-F5344CB8AC3E}">
        <p14:creationId xmlns:p14="http://schemas.microsoft.com/office/powerpoint/2010/main" val="2229799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Hadoop software is installed with a set of default configuration settings. These settings are defined in various *-default.xml files that are embedded in various JAR files and are the same for any installation of the same version of Hadoop. These default configuration settings are not changed.</a:t>
            </a:r>
          </a:p>
          <a:p>
            <a:r>
              <a:rPr lang="en-US" sz="1050" dirty="0"/>
              <a:t>Each Hadoop installation includes a set of per-cluster configuration files that commonly include the word site in their file names. For example, there is a core-site.xml, an hdfs-site.xml, and others. The per-cluster configuration inherits configuration property settings from the default configuration. For example, any property that is set in the default configuration is used on the cluster even if that property is not found in the per-cluster configuration.</a:t>
            </a:r>
          </a:p>
          <a:p>
            <a:r>
              <a:rPr lang="en-US" sz="1050" dirty="0"/>
              <a:t>The per-cluster configuration can also extend the default configuration by adding additional</a:t>
            </a:r>
          </a:p>
          <a:p>
            <a:r>
              <a:rPr lang="en-US" sz="1050" dirty="0"/>
              <a:t>configuration properties. The per-cluster configuration setting may also override a default configuration setting. </a:t>
            </a:r>
            <a:r>
              <a:rPr lang="en-US" sz="1050" dirty="0" err="1"/>
              <a:t>Ambari</a:t>
            </a:r>
            <a:r>
              <a:rPr lang="en-US" sz="1050" dirty="0"/>
              <a:t>, either during installation or any time after installation, can be used to modify these files to customize the configuration properties a specific cluster instance.</a:t>
            </a:r>
          </a:p>
          <a:p>
            <a:r>
              <a:rPr lang="en-US" sz="1050" dirty="0"/>
              <a:t>Some configuration property settings are based on the hardware configuration of master and worker nodes. For example, if all of the worker nodes share a common hardware specification then the same *-site.xml files could be used across the entire cluster. However, if there are two groups of worker nodes with different hardware specifications, then you would need two sets of the *-site.xml files, one for each group of worker nodes. </a:t>
            </a:r>
            <a:r>
              <a:rPr lang="en-US" sz="1050" dirty="0" err="1"/>
              <a:t>Ambari</a:t>
            </a:r>
            <a:r>
              <a:rPr lang="en-US" sz="1050" dirty="0"/>
              <a:t> can manage this for you using a feature named Configuration Groups, which is described later.</a:t>
            </a:r>
          </a:p>
          <a:p>
            <a:r>
              <a:rPr lang="en-US" sz="1050" dirty="0"/>
              <a:t>Finally, each job can be submitted with options requesting one or more specific configuration settings. These requests override the per-cluster and default configuration settings. For example, the user submitting a job could use the –D option to set a specific configuration property.</a:t>
            </a:r>
          </a:p>
        </p:txBody>
      </p:sp>
      <p:sp>
        <p:nvSpPr>
          <p:cNvPr id="4" name="Slide Number Placeholder 3"/>
          <p:cNvSpPr>
            <a:spLocks noGrp="1"/>
          </p:cNvSpPr>
          <p:nvPr>
            <p:ph type="sldNum" sz="quarter" idx="10"/>
          </p:nvPr>
        </p:nvSpPr>
        <p:spPr/>
        <p:txBody>
          <a:bodyPr/>
          <a:lstStyle/>
          <a:p>
            <a:fld id="{58B1BB6A-F914-4B73-90ED-4E922066D54E}" type="slidenum">
              <a:rPr lang="en-US" smtClean="0"/>
              <a:t>11</a:t>
            </a:fld>
            <a:endParaRPr lang="en-US"/>
          </a:p>
        </p:txBody>
      </p:sp>
    </p:spTree>
    <p:extLst>
      <p:ext uri="{BB962C8B-B14F-4D97-AF65-F5344CB8AC3E}">
        <p14:creationId xmlns:p14="http://schemas.microsoft.com/office/powerpoint/2010/main" val="1405962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B1BB6A-F914-4B73-90ED-4E922066D54E}" type="slidenum">
              <a:rPr lang="en-US" smtClean="0"/>
              <a:t>12</a:t>
            </a:fld>
            <a:endParaRPr lang="en-US"/>
          </a:p>
        </p:txBody>
      </p:sp>
    </p:spTree>
    <p:extLst>
      <p:ext uri="{BB962C8B-B14F-4D97-AF65-F5344CB8AC3E}">
        <p14:creationId xmlns:p14="http://schemas.microsoft.com/office/powerpoint/2010/main" val="4119810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a:t>
            </a:r>
            <a:r>
              <a:rPr lang="en-US" sz="1000" dirty="0" err="1"/>
              <a:t>Ambari</a:t>
            </a:r>
            <a:r>
              <a:rPr lang="en-US" sz="1000" dirty="0"/>
              <a:t> Web UI provides a browser-based graphical user interface for configuration management.</a:t>
            </a:r>
          </a:p>
          <a:p>
            <a:r>
              <a:rPr lang="en-US" sz="1000" dirty="0"/>
              <a:t>The interface is designed not only to automate many configuration tasks, but also to help guide the</a:t>
            </a:r>
          </a:p>
          <a:p>
            <a:r>
              <a:rPr lang="en-US" sz="1000" dirty="0"/>
              <a:t>user through management tasks. As an example of automation, </a:t>
            </a:r>
            <a:r>
              <a:rPr lang="en-US" sz="1000" dirty="0" err="1"/>
              <a:t>Ambari</a:t>
            </a:r>
            <a:r>
              <a:rPr lang="en-US" sz="1000" dirty="0"/>
              <a:t> ensures that any updated</a:t>
            </a:r>
          </a:p>
          <a:p>
            <a:r>
              <a:rPr lang="en-US" sz="1000" dirty="0"/>
              <a:t>configuration files are automatically transferred to the appropriate cluster nodes. As an example of onscreen user guidance, any service or service components that must be restarted as a result of a</a:t>
            </a:r>
          </a:p>
          <a:p>
            <a:r>
              <a:rPr lang="en-US" sz="1000" dirty="0"/>
              <a:t>configuration change are noted in the browser interface. The Web UI can be used to restart entire</a:t>
            </a:r>
          </a:p>
          <a:p>
            <a:r>
              <a:rPr lang="en-US" sz="1000" dirty="0"/>
              <a:t>services or individual service components too.</a:t>
            </a:r>
          </a:p>
          <a:p>
            <a:r>
              <a:rPr lang="en-US" sz="1000" dirty="0"/>
              <a:t>REST API calls offer the same functionality as the various UI components of HDP. The difference is that</a:t>
            </a:r>
          </a:p>
          <a:p>
            <a:r>
              <a:rPr lang="en-US" sz="1000" dirty="0"/>
              <a:t>the REST APIs enable the integration of Hadoop with other Web-based management platforms. Any</a:t>
            </a:r>
          </a:p>
          <a:p>
            <a:r>
              <a:rPr lang="en-US" sz="1000" dirty="0"/>
              <a:t>management platform that can be extended by adding additional HTTP GET, PUT, POST, and DELETE</a:t>
            </a:r>
          </a:p>
          <a:p>
            <a:r>
              <a:rPr lang="en-US" sz="1000" dirty="0"/>
              <a:t>operations can be used to manage the cluster. The REST APIs enable an organization to develop their</a:t>
            </a:r>
          </a:p>
          <a:p>
            <a:r>
              <a:rPr lang="en-US" sz="1000" dirty="0"/>
              <a:t>own management interface.</a:t>
            </a:r>
          </a:p>
          <a:p>
            <a:r>
              <a:rPr lang="en-US" sz="1000" dirty="0"/>
              <a:t>An administrator may also manually edit a configuration file, transfer the modified file to the</a:t>
            </a:r>
          </a:p>
          <a:p>
            <a:r>
              <a:rPr lang="en-US" sz="1000" dirty="0"/>
              <a:t>appropriate cluster nodes, and then manually restart the affected service or service components. While this does provide very low-level control, it is also a slower, and more error prone, method of</a:t>
            </a:r>
          </a:p>
          <a:p>
            <a:r>
              <a:rPr lang="en-US" sz="1000" dirty="0"/>
              <a:t>configuration management.</a:t>
            </a:r>
          </a:p>
          <a:p>
            <a:r>
              <a:rPr lang="en-US" sz="1000" dirty="0"/>
              <a:t>If you are managing your cluster configuration using </a:t>
            </a:r>
            <a:r>
              <a:rPr lang="en-US" sz="1000" dirty="0" err="1"/>
              <a:t>Ambari</a:t>
            </a:r>
            <a:r>
              <a:rPr lang="en-US" sz="1000" dirty="0"/>
              <a:t>, it is not recommended to regularly use</a:t>
            </a:r>
          </a:p>
          <a:p>
            <a:r>
              <a:rPr lang="en-US" sz="1000" dirty="0"/>
              <a:t>other management methods as it will result in split-brain management issues. </a:t>
            </a:r>
            <a:r>
              <a:rPr lang="en-US" sz="1000" dirty="0" err="1"/>
              <a:t>Ambari</a:t>
            </a:r>
            <a:r>
              <a:rPr lang="en-US" sz="1000" dirty="0"/>
              <a:t> not only updates</a:t>
            </a:r>
          </a:p>
          <a:p>
            <a:r>
              <a:rPr lang="en-US" sz="1000" dirty="0"/>
              <a:t>the configuration files as directed by an administrator, but it also makes corresponding updates in its</a:t>
            </a:r>
          </a:p>
          <a:p>
            <a:r>
              <a:rPr lang="en-US" sz="1000" dirty="0"/>
              <a:t>database. If an administrator manually edits a configuration file and restarts services or service</a:t>
            </a:r>
          </a:p>
          <a:p>
            <a:r>
              <a:rPr lang="en-US" sz="1000" dirty="0"/>
              <a:t>components, these changes are not reflected in the </a:t>
            </a:r>
            <a:r>
              <a:rPr lang="en-US" sz="1000" dirty="0" err="1"/>
              <a:t>Ambari</a:t>
            </a:r>
            <a:r>
              <a:rPr lang="en-US" sz="1000" dirty="0"/>
              <a:t> database. The </a:t>
            </a:r>
            <a:r>
              <a:rPr lang="en-US" sz="1000" dirty="0" err="1"/>
              <a:t>Ambari</a:t>
            </a:r>
            <a:r>
              <a:rPr lang="en-US" sz="1000" dirty="0"/>
              <a:t> database will</a:t>
            </a:r>
          </a:p>
          <a:p>
            <a:r>
              <a:rPr lang="en-US" sz="1000" dirty="0"/>
              <a:t>overwrite the configuration text file with the information contained in its database.</a:t>
            </a:r>
          </a:p>
        </p:txBody>
      </p:sp>
      <p:sp>
        <p:nvSpPr>
          <p:cNvPr id="4" name="Slide Number Placeholder 3"/>
          <p:cNvSpPr>
            <a:spLocks noGrp="1"/>
          </p:cNvSpPr>
          <p:nvPr>
            <p:ph type="sldNum" sz="quarter" idx="10"/>
          </p:nvPr>
        </p:nvSpPr>
        <p:spPr/>
        <p:txBody>
          <a:bodyPr/>
          <a:lstStyle/>
          <a:p>
            <a:fld id="{58B1BB6A-F914-4B73-90ED-4E922066D54E}" type="slidenum">
              <a:rPr lang="en-US" smtClean="0"/>
              <a:t>13</a:t>
            </a:fld>
            <a:endParaRPr lang="en-US"/>
          </a:p>
        </p:txBody>
      </p:sp>
    </p:spTree>
    <p:extLst>
      <p:ext uri="{BB962C8B-B14F-4D97-AF65-F5344CB8AC3E}">
        <p14:creationId xmlns:p14="http://schemas.microsoft.com/office/powerpoint/2010/main" val="274712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B1BB6A-F914-4B73-90ED-4E922066D54E}" type="slidenum">
              <a:rPr lang="en-US" smtClean="0"/>
              <a:t>14</a:t>
            </a:fld>
            <a:endParaRPr lang="en-US"/>
          </a:p>
        </p:txBody>
      </p:sp>
    </p:spTree>
    <p:extLst>
      <p:ext uri="{BB962C8B-B14F-4D97-AF65-F5344CB8AC3E}">
        <p14:creationId xmlns:p14="http://schemas.microsoft.com/office/powerpoint/2010/main" val="3593914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6.png"/><Relationship Id="rId1" Type="http://schemas.openxmlformats.org/officeDocument/2006/relationships/slideMaster" Target="../slideMasters/slideMaster17.xml"/><Relationship Id="rId5" Type="http://schemas.openxmlformats.org/officeDocument/2006/relationships/image" Target="../media/image21.emf"/><Relationship Id="rId4" Type="http://schemas.openxmlformats.org/officeDocument/2006/relationships/image" Target="../media/image20.emf"/></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amp; 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Gra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Title &amp; 8 Categories">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amp; Content Only">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photo">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Categories">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Dark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userDrawn="1">
  <p:cSld name="Mission Critical Section">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endParaRPr lang="en-US" dirty="0">
              <a:solidFill>
                <a:srgbClr val="505050"/>
              </a:solidFill>
            </a:endParaRP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endParaRPr dirty="0"/>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endParaRPr sz="2400" dirty="0">
              <a:solidFill>
                <a:srgbClr val="505050"/>
              </a:solidFill>
              <a:ea typeface="MS PGothic" charset="0"/>
            </a:endParaRP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endParaRPr dirty="0">
              <a:solidFill>
                <a:srgbClr val="505050">
                  <a:tint val="75000"/>
                </a:srgbClr>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228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39894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397379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73325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1569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6566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43821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51403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19468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0996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40681"/>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06309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150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574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3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7929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221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7621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63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8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0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359390"/>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274162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25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16059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595101" y="6565901"/>
            <a:ext cx="566738" cy="136525"/>
          </a:xfrm>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74333356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p:cSld name="Title Slide Photo_Option">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1286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47273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1547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82280"/>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2663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59236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806645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055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5971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21908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593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7871919"/>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2901752"/>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313732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59618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1796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37181"/>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5530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49637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028479802"/>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3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52791318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39184115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8332" y="489473"/>
            <a:ext cx="1552931" cy="332660"/>
          </a:xfrm>
          <a:prstGeom prst="rect">
            <a:avLst/>
          </a:prstGeom>
        </p:spPr>
      </p:pic>
      <p:sp>
        <p:nvSpPr>
          <p:cNvPr id="7" name="Rectangle 6"/>
          <p:cNvSpPr/>
          <p:nvPr userDrawn="1"/>
        </p:nvSpPr>
        <p:spPr bwMode="invGray">
          <a:xfrm>
            <a:off x="-1" y="6034405"/>
            <a:ext cx="8393252" cy="960120"/>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8393251" y="6034405"/>
            <a:ext cx="4042588" cy="9601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9" name="Picture 8"/>
          <p:cNvPicPr>
            <a:picLocks noChangeAspect="1"/>
          </p:cNvPicPr>
          <p:nvPr userDrawn="1"/>
        </p:nvPicPr>
        <p:blipFill>
          <a:blip r:embed="rId3"/>
          <a:stretch>
            <a:fillRect/>
          </a:stretch>
        </p:blipFill>
        <p:spPr bwMode="white">
          <a:xfrm>
            <a:off x="274638" y="6344523"/>
            <a:ext cx="3178048" cy="397256"/>
          </a:xfrm>
          <a:prstGeom prst="rect">
            <a:avLst/>
          </a:prstGeom>
        </p:spPr>
      </p:pic>
      <p:pic>
        <p:nvPicPr>
          <p:cNvPr id="10" name="Picture 9"/>
          <p:cNvPicPr>
            <a:picLocks noChangeAspect="1"/>
          </p:cNvPicPr>
          <p:nvPr userDrawn="1"/>
        </p:nvPicPr>
        <p:blipFill>
          <a:blip r:embed="rId4"/>
          <a:stretch>
            <a:fillRect/>
          </a:stretch>
        </p:blipFill>
        <p:spPr bwMode="white">
          <a:xfrm>
            <a:off x="9933750" y="6542215"/>
            <a:ext cx="2228088" cy="155448"/>
          </a:xfrm>
          <a:prstGeom prst="rect">
            <a:avLst/>
          </a:prstGeom>
        </p:spPr>
      </p:pic>
      <p:pic>
        <p:nvPicPr>
          <p:cNvPr id="12" name="Picture 11"/>
          <p:cNvPicPr>
            <a:picLocks noChangeAspect="1"/>
          </p:cNvPicPr>
          <p:nvPr userDrawn="1"/>
        </p:nvPicPr>
        <p:blipFill>
          <a:blip r:embed="rId5"/>
          <a:stretch>
            <a:fillRect/>
          </a:stretch>
        </p:blipFill>
        <p:spPr>
          <a:xfrm>
            <a:off x="10333039" y="1759921"/>
            <a:ext cx="1319702" cy="2743200"/>
          </a:xfrm>
          <a:prstGeom prst="rect">
            <a:avLst/>
          </a:prstGeom>
        </p:spPr>
      </p:pic>
      <p:sp>
        <p:nvSpPr>
          <p:cNvPr id="13" name="Text Placeholder 4"/>
          <p:cNvSpPr>
            <a:spLocks noGrp="1"/>
          </p:cNvSpPr>
          <p:nvPr>
            <p:ph type="body" sz="quarter" idx="12" hasCustomPrompt="1"/>
          </p:nvPr>
        </p:nvSpPr>
        <p:spPr bwMode="white">
          <a:xfrm>
            <a:off x="276540" y="397777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703" y="214047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335038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45603" y="2125663"/>
            <a:ext cx="10056812" cy="1828800"/>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5602" y="3955356"/>
            <a:ext cx="10058401"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3356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33753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9" name="Picture 8"/>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703954177"/>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43569"/>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60416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695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354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77707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712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228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6429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2153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68436251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53340883"/>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295002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580688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050828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5904677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403675021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4378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82141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78556"/>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02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614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ll Quot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ull Quote 2">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40577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endParaRPr sz="2400" dirty="0">
              <a:solidFill>
                <a:srgbClr val="505050"/>
              </a:solidFill>
              <a:ea typeface="MS PGothic" charset="0"/>
            </a:endParaRP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endParaRPr dirty="0">
              <a:solidFill>
                <a:srgbClr val="505050">
                  <a:tint val="75000"/>
                </a:srgbClr>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mp; 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mall Title Only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Te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Only Teal">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theme" Target="../theme/theme10.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theme" Target="../theme/theme1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theme" Target="../theme/theme12.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29" Type="http://schemas.openxmlformats.org/officeDocument/2006/relationships/theme" Target="../theme/theme13.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theme" Target="../theme/theme14.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theme" Target="../theme/theme15.xml"/><Relationship Id="rId3" Type="http://schemas.openxmlformats.org/officeDocument/2006/relationships/slideLayout" Target="../slideLayouts/slideLayout286.xml"/><Relationship Id="rId21" Type="http://schemas.openxmlformats.org/officeDocument/2006/relationships/slideLayout" Target="../slideLayouts/slideLayout304.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image" Target="../media/image10.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image" Target="../media/image10.png"/><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theme" Target="../theme/theme16.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26" Type="http://schemas.openxmlformats.org/officeDocument/2006/relationships/theme" Target="../theme/theme17.xml"/><Relationship Id="rId3" Type="http://schemas.openxmlformats.org/officeDocument/2006/relationships/slideLayout" Target="../slideLayouts/slideLayout334.xml"/><Relationship Id="rId21" Type="http://schemas.openxmlformats.org/officeDocument/2006/relationships/slideLayout" Target="../slideLayouts/slideLayout352.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slideLayout" Target="../slideLayouts/slideLayout351.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24" Type="http://schemas.openxmlformats.org/officeDocument/2006/relationships/slideLayout" Target="../slideLayouts/slideLayout355.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 Id="rId22" Type="http://schemas.openxmlformats.org/officeDocument/2006/relationships/slideLayout" Target="../slideLayouts/slideLayout353.xml"/><Relationship Id="rId27" Type="http://schemas.openxmlformats.org/officeDocument/2006/relationships/image" Target="../media/image18.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theme" Target="../theme/theme4.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heme" Target="../theme/theme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theme" Target="../theme/theme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theme" Target="../theme/theme7.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theme" Target="../theme/theme8.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theme" Target="../theme/theme9.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endParaRPr lang="en-US"/>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4419832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751" r:id="rId25"/>
  </p:sldLayoutIdLst>
  <p:transition>
    <p:fade/>
  </p:transition>
  <p:hf sldNum="0" hdr="0" ft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52723597"/>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Lst>
  <p:transition>
    <p:fade/>
  </p:transition>
  <p:hf sldNum="0" hdr="0" ft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6" name="Group 5"/>
          <p:cNvGrpSpPr>
            <a:grpSpLocks noChangeAspect="1"/>
          </p:cNvGrpSpPr>
          <p:nvPr userDrawn="1"/>
        </p:nvGrpSpPr>
        <p:grpSpPr bwMode="invGray">
          <a:xfrm>
            <a:off x="-1" y="6761318"/>
            <a:ext cx="12435840" cy="233207"/>
            <a:chOff x="0" y="4972024"/>
            <a:chExt cx="9143999" cy="171476"/>
          </a:xfrm>
        </p:grpSpPr>
        <p:sp>
          <p:nvSpPr>
            <p:cNvPr id="7" name="Rectangle 6"/>
            <p:cNvSpPr/>
            <p:nvPr userDrawn="1"/>
          </p:nvSpPr>
          <p:spPr bwMode="invGray">
            <a:xfrm>
              <a:off x="0" y="4972024"/>
              <a:ext cx="6171508" cy="171476"/>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398646087"/>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 id="2147484739" r:id="rId14"/>
    <p:sldLayoutId id="2147484740" r:id="rId15"/>
    <p:sldLayoutId id="2147484741" r:id="rId16"/>
    <p:sldLayoutId id="2147484742" r:id="rId17"/>
    <p:sldLayoutId id="2147484743" r:id="rId18"/>
    <p:sldLayoutId id="2147484744" r:id="rId19"/>
    <p:sldLayoutId id="2147484745" r:id="rId20"/>
    <p:sldLayoutId id="2147484746" r:id="rId21"/>
    <p:sldLayoutId id="2147484747" r:id="rId22"/>
    <p:sldLayoutId id="2147484748" r:id="rId23"/>
    <p:sldLayoutId id="2147484749" r:id="rId24"/>
    <p:sldLayoutId id="2147484750" r:id="rId25"/>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09" r:id="rId10"/>
    <p:sldLayoutId id="2147484385" r:id="rId11"/>
    <p:sldLayoutId id="2147484310" r:id="rId12"/>
    <p:sldLayoutId id="2147484378" r:id="rId13"/>
    <p:sldLayoutId id="2147484392" r:id="rId14"/>
    <p:sldLayoutId id="2147484393" r:id="rId15"/>
    <p:sldLayoutId id="2147484394" r:id="rId16"/>
    <p:sldLayoutId id="2147484395" r:id="rId17"/>
    <p:sldLayoutId id="2147484550" r:id="rId18"/>
    <p:sldLayoutId id="2147484608" r:id="rId19"/>
    <p:sldLayoutId id="2147484639" r:id="rId20"/>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17" r:id="rId10"/>
    <p:sldLayoutId id="2147484386" r:id="rId11"/>
    <p:sldLayoutId id="2147484318" r:id="rId12"/>
    <p:sldLayoutId id="2147484396" r:id="rId13"/>
    <p:sldLayoutId id="2147484397" r:id="rId14"/>
    <p:sldLayoutId id="2147484398" r:id="rId15"/>
    <p:sldLayoutId id="2147484399" r:id="rId16"/>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56" r:id="rId10"/>
    <p:sldLayoutId id="2147484387" r:id="rId11"/>
    <p:sldLayoutId id="2147484357" r:id="rId12"/>
    <p:sldLayoutId id="2147484400" r:id="rId13"/>
    <p:sldLayoutId id="2147484401" r:id="rId14"/>
    <p:sldLayoutId id="2147484402" r:id="rId15"/>
    <p:sldLayoutId id="2147484403" r:id="rId16"/>
    <p:sldLayoutId id="2147484423" r:id="rId17"/>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hf sldNum="0"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0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Configuration of Hadoop Services</a:t>
            </a:r>
            <a:endParaRPr lang="en-US" sz="4799"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7849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Hadoop Configuration files</a:t>
            </a:r>
          </a:p>
        </p:txBody>
      </p:sp>
      <p:sp>
        <p:nvSpPr>
          <p:cNvPr id="4" name="Rectangle 3"/>
          <p:cNvSpPr/>
          <p:nvPr/>
        </p:nvSpPr>
        <p:spPr bwMode="auto">
          <a:xfrm>
            <a:off x="275162" y="1337007"/>
            <a:ext cx="11885514" cy="56477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b="1" dirty="0">
                <a:solidFill>
                  <a:schemeClr val="bg1"/>
                </a:solidFill>
                <a:latin typeface="+mj-lt"/>
                <a:ea typeface="Segoe UI" pitchFamily="34" charset="0"/>
                <a:cs typeface="Segoe UI" pitchFamily="34" charset="0"/>
              </a:rPr>
              <a:t>Administrators configure settings for HDFS, Yarn and MapReduce (and other services) through these files</a:t>
            </a:r>
          </a:p>
        </p:txBody>
      </p:sp>
      <p:graphicFrame>
        <p:nvGraphicFramePr>
          <p:cNvPr id="5" name="Table 4"/>
          <p:cNvGraphicFramePr>
            <a:graphicFrameLocks noGrp="1"/>
          </p:cNvGraphicFramePr>
          <p:nvPr>
            <p:extLst/>
          </p:nvPr>
        </p:nvGraphicFramePr>
        <p:xfrm>
          <a:off x="275162" y="2003386"/>
          <a:ext cx="11885513" cy="3850353"/>
        </p:xfrm>
        <a:graphic>
          <a:graphicData uri="http://schemas.openxmlformats.org/drawingml/2006/table">
            <a:tbl>
              <a:tblPr firstRow="1" bandRow="1">
                <a:tableStyleId>{F5AB1C69-6EDB-4FF4-983F-18BD219EF322}</a:tableStyleId>
              </a:tblPr>
              <a:tblGrid>
                <a:gridCol w="2407984">
                  <a:extLst>
                    <a:ext uri="{9D8B030D-6E8A-4147-A177-3AD203B41FA5}">
                      <a16:colId xmlns:a16="http://schemas.microsoft.com/office/drawing/2014/main" val="2554726682"/>
                    </a:ext>
                  </a:extLst>
                </a:gridCol>
                <a:gridCol w="3037151">
                  <a:extLst>
                    <a:ext uri="{9D8B030D-6E8A-4147-A177-3AD203B41FA5}">
                      <a16:colId xmlns:a16="http://schemas.microsoft.com/office/drawing/2014/main" val="961401259"/>
                    </a:ext>
                  </a:extLst>
                </a:gridCol>
                <a:gridCol w="6440378">
                  <a:extLst>
                    <a:ext uri="{9D8B030D-6E8A-4147-A177-3AD203B41FA5}">
                      <a16:colId xmlns:a16="http://schemas.microsoft.com/office/drawing/2014/main" val="3905785959"/>
                    </a:ext>
                  </a:extLst>
                </a:gridCol>
              </a:tblGrid>
              <a:tr h="378222">
                <a:tc>
                  <a:txBody>
                    <a:bodyPr/>
                    <a:lstStyle/>
                    <a:p>
                      <a:r>
                        <a:rPr lang="en-US" sz="1800" dirty="0"/>
                        <a:t>File</a:t>
                      </a:r>
                      <a:r>
                        <a:rPr lang="en-US" sz="1800" baseline="0" dirty="0"/>
                        <a:t> Name</a:t>
                      </a:r>
                      <a:endParaRPr lang="en-US" sz="1800" dirty="0"/>
                    </a:p>
                  </a:txBody>
                  <a:tcPr marL="93260" marR="93260" marT="46630" marB="46630"/>
                </a:tc>
                <a:tc>
                  <a:txBody>
                    <a:bodyPr/>
                    <a:lstStyle/>
                    <a:p>
                      <a:r>
                        <a:rPr lang="en-US" sz="1800" dirty="0"/>
                        <a:t>File Format</a:t>
                      </a:r>
                    </a:p>
                  </a:txBody>
                  <a:tcPr marL="93260" marR="93260" marT="46630" marB="46630"/>
                </a:tc>
                <a:tc>
                  <a:txBody>
                    <a:bodyPr/>
                    <a:lstStyle/>
                    <a:p>
                      <a:r>
                        <a:rPr lang="en-US" sz="1800" dirty="0"/>
                        <a:t>File Purpose</a:t>
                      </a:r>
                    </a:p>
                  </a:txBody>
                  <a:tcPr marL="93260" marR="93260" marT="46630" marB="46630"/>
                </a:tc>
                <a:extLst>
                  <a:ext uri="{0D108BD9-81ED-4DB2-BD59-A6C34878D82A}">
                    <a16:rowId xmlns:a16="http://schemas.microsoft.com/office/drawing/2014/main" val="975420755"/>
                  </a:ext>
                </a:extLst>
              </a:tr>
              <a:tr h="653081">
                <a:tc>
                  <a:txBody>
                    <a:bodyPr/>
                    <a:lstStyle/>
                    <a:p>
                      <a:r>
                        <a:rPr lang="en-US" sz="1800" dirty="0">
                          <a:solidFill>
                            <a:schemeClr val="bg2">
                              <a:lumMod val="25000"/>
                            </a:schemeClr>
                          </a:solidFill>
                        </a:rPr>
                        <a:t>core-site.xml</a:t>
                      </a:r>
                    </a:p>
                  </a:txBody>
                  <a:tcPr marL="93260" marR="93260" marT="46630" marB="46630" anchor="ctr"/>
                </a:tc>
                <a:tc>
                  <a:txBody>
                    <a:bodyPr/>
                    <a:lstStyle/>
                    <a:p>
                      <a:r>
                        <a:rPr lang="en-US" sz="1800" dirty="0">
                          <a:solidFill>
                            <a:schemeClr val="bg2">
                              <a:lumMod val="25000"/>
                            </a:schemeClr>
                          </a:solidFill>
                        </a:rPr>
                        <a:t>Hadoop configuration XML</a:t>
                      </a:r>
                    </a:p>
                  </a:txBody>
                  <a:tcPr marL="93260" marR="93260" marT="46630" marB="46630" anchor="ctr"/>
                </a:tc>
                <a:tc>
                  <a:txBody>
                    <a:bodyPr/>
                    <a:lstStyle/>
                    <a:p>
                      <a:r>
                        <a:rPr lang="en-US" sz="1800" dirty="0">
                          <a:solidFill>
                            <a:schemeClr val="bg2">
                              <a:lumMod val="25000"/>
                            </a:schemeClr>
                          </a:solidFill>
                        </a:rPr>
                        <a:t>Hadoop core configuration settings that can be</a:t>
                      </a:r>
                      <a:r>
                        <a:rPr lang="en-US" sz="1800" baseline="0" dirty="0">
                          <a:solidFill>
                            <a:schemeClr val="bg2">
                              <a:lumMod val="25000"/>
                            </a:schemeClr>
                          </a:solidFill>
                        </a:rPr>
                        <a:t> used by HDFS, YARN MapReduce and others</a:t>
                      </a:r>
                      <a:endParaRPr lang="en-US" sz="1800" dirty="0">
                        <a:solidFill>
                          <a:schemeClr val="bg2">
                            <a:lumMod val="25000"/>
                          </a:schemeClr>
                        </a:solidFill>
                      </a:endParaRPr>
                    </a:p>
                  </a:txBody>
                  <a:tcPr marL="93260" marR="93260" marT="46630" marB="46630" anchor="ctr"/>
                </a:tc>
                <a:extLst>
                  <a:ext uri="{0D108BD9-81ED-4DB2-BD59-A6C34878D82A}">
                    <a16:rowId xmlns:a16="http://schemas.microsoft.com/office/drawing/2014/main" val="93176323"/>
                  </a:ext>
                </a:extLst>
              </a:tr>
              <a:tr h="378222">
                <a:tc>
                  <a:txBody>
                    <a:bodyPr/>
                    <a:lstStyle/>
                    <a:p>
                      <a:r>
                        <a:rPr lang="en-US" sz="1800" dirty="0">
                          <a:solidFill>
                            <a:schemeClr val="bg2">
                              <a:lumMod val="25000"/>
                            </a:schemeClr>
                          </a:solidFill>
                        </a:rPr>
                        <a:t>hdfs-site.xml</a:t>
                      </a:r>
                    </a:p>
                  </a:txBody>
                  <a:tcPr marL="93260" marR="93260" marT="46630" marB="46630"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bg2">
                              <a:lumMod val="25000"/>
                            </a:schemeClr>
                          </a:solidFill>
                        </a:rPr>
                        <a:t>Hadoop configuration XML</a:t>
                      </a:r>
                    </a:p>
                  </a:txBody>
                  <a:tcPr marL="93260" marR="93260" marT="46630" marB="46630" anchor="ctr"/>
                </a:tc>
                <a:tc>
                  <a:txBody>
                    <a:bodyPr/>
                    <a:lstStyle/>
                    <a:p>
                      <a:r>
                        <a:rPr lang="en-US" sz="1800" dirty="0">
                          <a:solidFill>
                            <a:schemeClr val="bg2">
                              <a:lumMod val="25000"/>
                            </a:schemeClr>
                          </a:solidFill>
                        </a:rPr>
                        <a:t>HDFS configuration settings (</a:t>
                      </a:r>
                      <a:r>
                        <a:rPr lang="en-US" sz="1800" dirty="0" err="1">
                          <a:solidFill>
                            <a:schemeClr val="bg2">
                              <a:lumMod val="25000"/>
                            </a:schemeClr>
                          </a:solidFill>
                        </a:rPr>
                        <a:t>NameNode</a:t>
                      </a:r>
                      <a:r>
                        <a:rPr lang="en-US" sz="1800" baseline="0" dirty="0">
                          <a:solidFill>
                            <a:schemeClr val="bg2">
                              <a:lumMod val="25000"/>
                            </a:schemeClr>
                          </a:solidFill>
                        </a:rPr>
                        <a:t> and </a:t>
                      </a:r>
                      <a:r>
                        <a:rPr lang="en-US" sz="1800" baseline="0" dirty="0" err="1">
                          <a:solidFill>
                            <a:schemeClr val="bg2">
                              <a:lumMod val="25000"/>
                            </a:schemeClr>
                          </a:solidFill>
                        </a:rPr>
                        <a:t>DataNode</a:t>
                      </a:r>
                      <a:r>
                        <a:rPr lang="en-US" sz="1800" baseline="0" dirty="0">
                          <a:solidFill>
                            <a:schemeClr val="bg2">
                              <a:lumMod val="25000"/>
                            </a:schemeClr>
                          </a:solidFill>
                        </a:rPr>
                        <a:t>)</a:t>
                      </a:r>
                      <a:endParaRPr lang="en-US" sz="1800" dirty="0">
                        <a:solidFill>
                          <a:schemeClr val="bg2">
                            <a:lumMod val="25000"/>
                          </a:schemeClr>
                        </a:solidFill>
                      </a:endParaRPr>
                    </a:p>
                  </a:txBody>
                  <a:tcPr marL="93260" marR="93260" marT="46630" marB="46630" anchor="ctr"/>
                </a:tc>
                <a:extLst>
                  <a:ext uri="{0D108BD9-81ED-4DB2-BD59-A6C34878D82A}">
                    <a16:rowId xmlns:a16="http://schemas.microsoft.com/office/drawing/2014/main" val="348965243"/>
                  </a:ext>
                </a:extLst>
              </a:tr>
              <a:tr h="378222">
                <a:tc>
                  <a:txBody>
                    <a:bodyPr/>
                    <a:lstStyle/>
                    <a:p>
                      <a:r>
                        <a:rPr lang="en-US" sz="1800" dirty="0">
                          <a:solidFill>
                            <a:schemeClr val="bg2">
                              <a:lumMod val="25000"/>
                            </a:schemeClr>
                          </a:solidFill>
                        </a:rPr>
                        <a:t>yarn-site.xml</a:t>
                      </a:r>
                    </a:p>
                  </a:txBody>
                  <a:tcPr marL="93260" marR="93260" marT="46630" marB="46630"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bg2">
                              <a:lumMod val="25000"/>
                            </a:schemeClr>
                          </a:solidFill>
                        </a:rPr>
                        <a:t>Hadoop configuration XML</a:t>
                      </a:r>
                    </a:p>
                  </a:txBody>
                  <a:tcPr marL="93260" marR="93260" marT="46630" marB="46630" anchor="ctr"/>
                </a:tc>
                <a:tc>
                  <a:txBody>
                    <a:bodyPr/>
                    <a:lstStyle/>
                    <a:p>
                      <a:r>
                        <a:rPr lang="en-US" sz="1800" dirty="0">
                          <a:solidFill>
                            <a:schemeClr val="bg2">
                              <a:lumMod val="25000"/>
                            </a:schemeClr>
                          </a:solidFill>
                        </a:rPr>
                        <a:t>YARN configuration setting</a:t>
                      </a:r>
                    </a:p>
                  </a:txBody>
                  <a:tcPr marL="93260" marR="93260" marT="46630" marB="46630" anchor="ctr"/>
                </a:tc>
                <a:extLst>
                  <a:ext uri="{0D108BD9-81ED-4DB2-BD59-A6C34878D82A}">
                    <a16:rowId xmlns:a16="http://schemas.microsoft.com/office/drawing/2014/main" val="1323372335"/>
                  </a:ext>
                </a:extLst>
              </a:tr>
              <a:tr h="378222">
                <a:tc>
                  <a:txBody>
                    <a:bodyPr/>
                    <a:lstStyle/>
                    <a:p>
                      <a:r>
                        <a:rPr lang="en-US" sz="1800" dirty="0">
                          <a:solidFill>
                            <a:schemeClr val="bg2">
                              <a:lumMod val="25000"/>
                            </a:schemeClr>
                          </a:solidFill>
                        </a:rPr>
                        <a:t>Mapred-site.xml</a:t>
                      </a:r>
                    </a:p>
                  </a:txBody>
                  <a:tcPr marL="93260" marR="93260" marT="46630" marB="46630"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bg2">
                              <a:lumMod val="25000"/>
                            </a:schemeClr>
                          </a:solidFill>
                        </a:rPr>
                        <a:t>Hadoop configuration XML</a:t>
                      </a:r>
                    </a:p>
                  </a:txBody>
                  <a:tcPr marL="93260" marR="93260" marT="46630" marB="46630" anchor="ctr"/>
                </a:tc>
                <a:tc>
                  <a:txBody>
                    <a:bodyPr/>
                    <a:lstStyle/>
                    <a:p>
                      <a:r>
                        <a:rPr lang="en-US" sz="1800" dirty="0">
                          <a:solidFill>
                            <a:schemeClr val="bg2">
                              <a:lumMod val="25000"/>
                            </a:schemeClr>
                          </a:solidFill>
                        </a:rPr>
                        <a:t>MapReduce configuration</a:t>
                      </a:r>
                      <a:r>
                        <a:rPr lang="en-US" sz="1800" baseline="0" dirty="0">
                          <a:solidFill>
                            <a:schemeClr val="bg2">
                              <a:lumMod val="25000"/>
                            </a:schemeClr>
                          </a:solidFill>
                        </a:rPr>
                        <a:t> settings</a:t>
                      </a:r>
                      <a:endParaRPr lang="en-US" sz="1800" dirty="0">
                        <a:solidFill>
                          <a:schemeClr val="bg2">
                            <a:lumMod val="25000"/>
                          </a:schemeClr>
                        </a:solidFill>
                      </a:endParaRPr>
                    </a:p>
                  </a:txBody>
                  <a:tcPr marL="93260" marR="93260" marT="46630" marB="46630" anchor="ctr"/>
                </a:tc>
                <a:extLst>
                  <a:ext uri="{0D108BD9-81ED-4DB2-BD59-A6C34878D82A}">
                    <a16:rowId xmlns:a16="http://schemas.microsoft.com/office/drawing/2014/main" val="4264237397"/>
                  </a:ext>
                </a:extLst>
              </a:tr>
              <a:tr h="653081">
                <a:tc>
                  <a:txBody>
                    <a:bodyPr/>
                    <a:lstStyle/>
                    <a:p>
                      <a:r>
                        <a:rPr lang="en-US" sz="1800" dirty="0">
                          <a:solidFill>
                            <a:schemeClr val="bg2">
                              <a:lumMod val="25000"/>
                            </a:schemeClr>
                          </a:solidFill>
                        </a:rPr>
                        <a:t>Hadoop-evn.sh</a:t>
                      </a:r>
                    </a:p>
                  </a:txBody>
                  <a:tcPr marL="93260" marR="93260" marT="46630" marB="46630"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bg2">
                              <a:lumMod val="25000"/>
                            </a:schemeClr>
                          </a:solidFill>
                        </a:rPr>
                        <a:t>Bash</a:t>
                      </a:r>
                      <a:r>
                        <a:rPr lang="en-US" sz="1800" baseline="0" dirty="0">
                          <a:solidFill>
                            <a:schemeClr val="bg2">
                              <a:lumMod val="25000"/>
                            </a:schemeClr>
                          </a:solidFill>
                        </a:rPr>
                        <a:t> script</a:t>
                      </a:r>
                      <a:endParaRPr lang="en-US" sz="1800" dirty="0">
                        <a:solidFill>
                          <a:schemeClr val="bg2">
                            <a:lumMod val="25000"/>
                          </a:schemeClr>
                        </a:solidFill>
                      </a:endParaRPr>
                    </a:p>
                  </a:txBody>
                  <a:tcPr marL="93260" marR="93260" marT="46630" marB="46630" anchor="ctr"/>
                </a:tc>
                <a:tc>
                  <a:txBody>
                    <a:bodyPr/>
                    <a:lstStyle/>
                    <a:p>
                      <a:r>
                        <a:rPr lang="en-US" sz="1800" dirty="0">
                          <a:solidFill>
                            <a:schemeClr val="bg2">
                              <a:lumMod val="25000"/>
                            </a:schemeClr>
                          </a:solidFill>
                        </a:rPr>
                        <a:t>Environment variables used by various Hadoop</a:t>
                      </a:r>
                      <a:r>
                        <a:rPr lang="en-US" sz="1800" baseline="0" dirty="0">
                          <a:solidFill>
                            <a:schemeClr val="bg2">
                              <a:lumMod val="25000"/>
                            </a:schemeClr>
                          </a:solidFill>
                        </a:rPr>
                        <a:t> scripts and programs</a:t>
                      </a:r>
                      <a:endParaRPr lang="en-US" sz="1800" dirty="0">
                        <a:solidFill>
                          <a:schemeClr val="bg2">
                            <a:lumMod val="25000"/>
                          </a:schemeClr>
                        </a:solidFill>
                      </a:endParaRPr>
                    </a:p>
                  </a:txBody>
                  <a:tcPr marL="93260" marR="93260" marT="46630" marB="46630" anchor="ctr"/>
                </a:tc>
                <a:extLst>
                  <a:ext uri="{0D108BD9-81ED-4DB2-BD59-A6C34878D82A}">
                    <a16:rowId xmlns:a16="http://schemas.microsoft.com/office/drawing/2014/main" val="41062149"/>
                  </a:ext>
                </a:extLst>
              </a:tr>
              <a:tr h="378222">
                <a:tc>
                  <a:txBody>
                    <a:bodyPr/>
                    <a:lstStyle/>
                    <a:p>
                      <a:r>
                        <a:rPr lang="en-US" sz="1800" dirty="0">
                          <a:solidFill>
                            <a:schemeClr val="bg2">
                              <a:lumMod val="25000"/>
                            </a:schemeClr>
                          </a:solidFill>
                        </a:rPr>
                        <a:t>log4j.properties</a:t>
                      </a:r>
                    </a:p>
                  </a:txBody>
                  <a:tcPr marL="93260" marR="93260" marT="46630" marB="46630" anchor="ctr"/>
                </a:tc>
                <a:tc>
                  <a:txBody>
                    <a:bodyPr/>
                    <a:lstStyle/>
                    <a:p>
                      <a:r>
                        <a:rPr lang="en-US" sz="1800" dirty="0">
                          <a:solidFill>
                            <a:schemeClr val="bg2">
                              <a:lumMod val="25000"/>
                            </a:schemeClr>
                          </a:solidFill>
                        </a:rPr>
                        <a:t>Java properties</a:t>
                      </a:r>
                    </a:p>
                  </a:txBody>
                  <a:tcPr marL="93260" marR="93260" marT="46630" marB="46630" anchor="ctr"/>
                </a:tc>
                <a:tc>
                  <a:txBody>
                    <a:bodyPr/>
                    <a:lstStyle/>
                    <a:p>
                      <a:r>
                        <a:rPr lang="en-US" sz="1800" dirty="0">
                          <a:solidFill>
                            <a:schemeClr val="bg2">
                              <a:lumMod val="25000"/>
                            </a:schemeClr>
                          </a:solidFill>
                        </a:rPr>
                        <a:t>System log file configuration settings</a:t>
                      </a:r>
                    </a:p>
                  </a:txBody>
                  <a:tcPr marL="93260" marR="93260" marT="46630" marB="46630" anchor="ctr"/>
                </a:tc>
                <a:extLst>
                  <a:ext uri="{0D108BD9-81ED-4DB2-BD59-A6C34878D82A}">
                    <a16:rowId xmlns:a16="http://schemas.microsoft.com/office/drawing/2014/main" val="4244174746"/>
                  </a:ext>
                </a:extLst>
              </a:tr>
              <a:tr h="653081">
                <a:tc>
                  <a:txBody>
                    <a:bodyPr/>
                    <a:lstStyle/>
                    <a:p>
                      <a:r>
                        <a:rPr lang="en-US" sz="1800" dirty="0">
                          <a:solidFill>
                            <a:schemeClr val="bg2">
                              <a:lumMod val="25000"/>
                            </a:schemeClr>
                          </a:solidFill>
                        </a:rPr>
                        <a:t>Hadoop-metrics2.properties</a:t>
                      </a:r>
                    </a:p>
                  </a:txBody>
                  <a:tcPr marL="93260" marR="93260" marT="46630" marB="46630" anchor="ctr"/>
                </a:tc>
                <a:tc>
                  <a:txBody>
                    <a:bodyPr/>
                    <a:lstStyle/>
                    <a:p>
                      <a:r>
                        <a:rPr lang="en-US" sz="1800" dirty="0">
                          <a:solidFill>
                            <a:schemeClr val="bg2">
                              <a:lumMod val="25000"/>
                            </a:schemeClr>
                          </a:solidFill>
                        </a:rPr>
                        <a:t>Java properties</a:t>
                      </a:r>
                    </a:p>
                  </a:txBody>
                  <a:tcPr marL="93260" marR="93260" marT="46630" marB="46630" anchor="ctr"/>
                </a:tc>
                <a:tc>
                  <a:txBody>
                    <a:bodyPr/>
                    <a:lstStyle/>
                    <a:p>
                      <a:r>
                        <a:rPr lang="en-US" sz="1800" dirty="0">
                          <a:solidFill>
                            <a:schemeClr val="bg2">
                              <a:lumMod val="25000"/>
                            </a:schemeClr>
                          </a:solidFill>
                        </a:rPr>
                        <a:t>Metrics publishing configuration settings.</a:t>
                      </a:r>
                    </a:p>
                  </a:txBody>
                  <a:tcPr marL="93260" marR="93260" marT="46630" marB="46630" anchor="ctr"/>
                </a:tc>
                <a:extLst>
                  <a:ext uri="{0D108BD9-81ED-4DB2-BD59-A6C34878D82A}">
                    <a16:rowId xmlns:a16="http://schemas.microsoft.com/office/drawing/2014/main" val="56487526"/>
                  </a:ext>
                </a:extLst>
              </a:tr>
            </a:tbl>
          </a:graphicData>
        </a:graphic>
      </p:graphicFrame>
      <p:sp>
        <p:nvSpPr>
          <p:cNvPr id="6" name="TextBox 5"/>
          <p:cNvSpPr txBox="1"/>
          <p:nvPr/>
        </p:nvSpPr>
        <p:spPr>
          <a:xfrm>
            <a:off x="275160" y="5851996"/>
            <a:ext cx="11885513" cy="682233"/>
          </a:xfrm>
          <a:prstGeom prst="rect">
            <a:avLst/>
          </a:prstGeom>
          <a:solidFill>
            <a:schemeClr val="bg2"/>
          </a:solidFill>
        </p:spPr>
        <p:txBody>
          <a:bodyPr wrap="square" lIns="186521" tIns="93260" rIns="186521" bIns="93260" rtlCol="0">
            <a:noAutofit/>
          </a:bodyPr>
          <a:lstStyle/>
          <a:p>
            <a:pPr>
              <a:lnSpc>
                <a:spcPct val="90000"/>
              </a:lnSpc>
              <a:spcAft>
                <a:spcPts val="612"/>
              </a:spcAft>
            </a:pPr>
            <a:r>
              <a:rPr lang="en-US" sz="1836" dirty="0">
                <a:solidFill>
                  <a:schemeClr val="tx1">
                    <a:lumMod val="85000"/>
                    <a:lumOff val="15000"/>
                  </a:schemeClr>
                </a:solidFill>
              </a:rPr>
              <a:t>Note: 	These files also define what should be recorded to the log files and how to process those log files. </a:t>
            </a:r>
            <a:br>
              <a:rPr lang="en-US" sz="1836" dirty="0">
                <a:solidFill>
                  <a:schemeClr val="tx1">
                    <a:lumMod val="85000"/>
                    <a:lumOff val="15000"/>
                  </a:schemeClr>
                </a:solidFill>
              </a:rPr>
            </a:br>
            <a:r>
              <a:rPr lang="en-US" sz="1836" dirty="0">
                <a:solidFill>
                  <a:schemeClr val="tx1">
                    <a:lumMod val="85000"/>
                    <a:lumOff val="15000"/>
                  </a:schemeClr>
                </a:solidFill>
              </a:rPr>
              <a:t>	</a:t>
            </a:r>
            <a:r>
              <a:rPr lang="en-US" sz="1836" i="1" dirty="0">
                <a:solidFill>
                  <a:schemeClr val="tx1">
                    <a:lumMod val="85000"/>
                    <a:lumOff val="15000"/>
                  </a:schemeClr>
                </a:solidFill>
              </a:rPr>
              <a:t>Many of these settings can be configured using the </a:t>
            </a:r>
            <a:r>
              <a:rPr lang="en-US" sz="1836" i="1" dirty="0" err="1">
                <a:solidFill>
                  <a:schemeClr val="tx1">
                    <a:lumMod val="85000"/>
                    <a:lumOff val="15000"/>
                  </a:schemeClr>
                </a:solidFill>
              </a:rPr>
              <a:t>Ambari</a:t>
            </a:r>
            <a:r>
              <a:rPr lang="en-US" sz="1836" i="1" dirty="0">
                <a:solidFill>
                  <a:schemeClr val="tx1">
                    <a:lumMod val="85000"/>
                    <a:lumOff val="15000"/>
                  </a:schemeClr>
                </a:solidFill>
              </a:rPr>
              <a:t> Web UI</a:t>
            </a:r>
            <a:r>
              <a:rPr lang="en-US" sz="1836" dirty="0">
                <a:solidFill>
                  <a:schemeClr val="tx1">
                    <a:lumMod val="85000"/>
                    <a:lumOff val="15000"/>
                  </a:schemeClr>
                </a:solidFill>
              </a:rPr>
              <a:t> (details in later slides)</a:t>
            </a:r>
          </a:p>
        </p:txBody>
      </p:sp>
    </p:spTree>
    <p:extLst>
      <p:ext uri="{BB962C8B-B14F-4D97-AF65-F5344CB8AC3E}">
        <p14:creationId xmlns:p14="http://schemas.microsoft.com/office/powerpoint/2010/main" val="14618173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Precedence</a:t>
            </a:r>
          </a:p>
        </p:txBody>
      </p:sp>
      <p:sp>
        <p:nvSpPr>
          <p:cNvPr id="7" name="TextBox 6"/>
          <p:cNvSpPr txBox="1"/>
          <p:nvPr/>
        </p:nvSpPr>
        <p:spPr>
          <a:xfrm>
            <a:off x="579896" y="2391101"/>
            <a:ext cx="2616242" cy="3273255"/>
          </a:xfrm>
          <a:prstGeom prst="rect">
            <a:avLst/>
          </a:prstGeom>
          <a:solidFill>
            <a:schemeClr val="accent3"/>
          </a:solidFill>
        </p:spPr>
        <p:txBody>
          <a:bodyPr wrap="square" lIns="186521" tIns="93260" rIns="186521" bIns="93260" rtlCol="0" anchor="ctr">
            <a:noAutofit/>
          </a:bodyPr>
          <a:lstStyle/>
          <a:p>
            <a:pPr>
              <a:lnSpc>
                <a:spcPct val="90000"/>
              </a:lnSpc>
              <a:spcAft>
                <a:spcPts val="612"/>
              </a:spcAft>
            </a:pPr>
            <a:r>
              <a:rPr lang="en-US" sz="1632" b="1" dirty="0">
                <a:solidFill>
                  <a:schemeClr val="bg1"/>
                </a:solidFill>
              </a:rPr>
              <a:t>Default Configuration</a:t>
            </a:r>
          </a:p>
          <a:p>
            <a:pPr>
              <a:lnSpc>
                <a:spcPct val="90000"/>
              </a:lnSpc>
              <a:spcAft>
                <a:spcPts val="612"/>
              </a:spcAft>
            </a:pPr>
            <a:r>
              <a:rPr lang="en-US" sz="1428" dirty="0">
                <a:solidFill>
                  <a:schemeClr val="bg1"/>
                </a:solidFill>
              </a:rPr>
              <a:t>hadoop-common.jar</a:t>
            </a:r>
          </a:p>
          <a:p>
            <a:pPr>
              <a:lnSpc>
                <a:spcPct val="90000"/>
              </a:lnSpc>
              <a:spcAft>
                <a:spcPts val="612"/>
              </a:spcAft>
            </a:pPr>
            <a:r>
              <a:rPr lang="en-US" sz="1428" dirty="0">
                <a:solidFill>
                  <a:schemeClr val="bg1"/>
                </a:solidFill>
              </a:rPr>
              <a:t>hadoop-hdfs.jar</a:t>
            </a:r>
          </a:p>
          <a:p>
            <a:pPr>
              <a:lnSpc>
                <a:spcPct val="90000"/>
              </a:lnSpc>
              <a:spcAft>
                <a:spcPts val="612"/>
              </a:spcAft>
            </a:pPr>
            <a:r>
              <a:rPr lang="en-US" sz="1428" dirty="0">
                <a:solidFill>
                  <a:schemeClr val="bg1"/>
                </a:solidFill>
              </a:rPr>
              <a:t>Hadoop-mapreduce-client-core.jar</a:t>
            </a:r>
          </a:p>
          <a:p>
            <a:pPr>
              <a:lnSpc>
                <a:spcPct val="90000"/>
              </a:lnSpc>
              <a:spcAft>
                <a:spcPts val="612"/>
              </a:spcAft>
            </a:pPr>
            <a:r>
              <a:rPr lang="en-US" sz="1428" dirty="0">
                <a:solidFill>
                  <a:schemeClr val="bg1"/>
                </a:solidFill>
              </a:rPr>
              <a:t>Hadoop-yarn-common.jar</a:t>
            </a:r>
          </a:p>
          <a:p>
            <a:pPr>
              <a:lnSpc>
                <a:spcPct val="90000"/>
              </a:lnSpc>
              <a:spcAft>
                <a:spcPts val="612"/>
              </a:spcAft>
            </a:pPr>
            <a:r>
              <a:rPr lang="en-US" sz="1632" b="1" dirty="0">
                <a:solidFill>
                  <a:schemeClr val="bg1"/>
                </a:solidFill>
              </a:rPr>
              <a:t>JAR files contain (example)</a:t>
            </a:r>
          </a:p>
          <a:p>
            <a:pPr>
              <a:lnSpc>
                <a:spcPct val="90000"/>
              </a:lnSpc>
              <a:spcAft>
                <a:spcPts val="612"/>
              </a:spcAft>
            </a:pPr>
            <a:r>
              <a:rPr lang="en-US" sz="1428" dirty="0">
                <a:solidFill>
                  <a:schemeClr val="bg1"/>
                </a:solidFill>
              </a:rPr>
              <a:t>Core-default.xml</a:t>
            </a:r>
          </a:p>
          <a:p>
            <a:pPr>
              <a:lnSpc>
                <a:spcPct val="90000"/>
              </a:lnSpc>
              <a:spcAft>
                <a:spcPts val="612"/>
              </a:spcAft>
            </a:pPr>
            <a:r>
              <a:rPr lang="en-US" sz="1428" dirty="0">
                <a:solidFill>
                  <a:schemeClr val="bg1"/>
                </a:solidFill>
              </a:rPr>
              <a:t>Hdfs-default.xml</a:t>
            </a:r>
          </a:p>
          <a:p>
            <a:pPr>
              <a:lnSpc>
                <a:spcPct val="90000"/>
              </a:lnSpc>
              <a:spcAft>
                <a:spcPts val="612"/>
              </a:spcAft>
            </a:pPr>
            <a:r>
              <a:rPr lang="en-US" sz="1428" dirty="0">
                <a:solidFill>
                  <a:schemeClr val="bg1"/>
                </a:solidFill>
              </a:rPr>
              <a:t>Mapred-default.xml</a:t>
            </a:r>
          </a:p>
          <a:p>
            <a:pPr>
              <a:lnSpc>
                <a:spcPct val="90000"/>
              </a:lnSpc>
              <a:spcAft>
                <a:spcPts val="612"/>
              </a:spcAft>
            </a:pPr>
            <a:r>
              <a:rPr lang="en-US" sz="1428" dirty="0">
                <a:solidFill>
                  <a:schemeClr val="bg1"/>
                </a:solidFill>
              </a:rPr>
              <a:t>Yarn-default.xml</a:t>
            </a:r>
          </a:p>
        </p:txBody>
      </p:sp>
      <p:sp>
        <p:nvSpPr>
          <p:cNvPr id="8" name="TextBox 7"/>
          <p:cNvSpPr txBox="1"/>
          <p:nvPr/>
        </p:nvSpPr>
        <p:spPr>
          <a:xfrm>
            <a:off x="4928324" y="2391101"/>
            <a:ext cx="2616242" cy="3273255"/>
          </a:xfrm>
          <a:prstGeom prst="rect">
            <a:avLst/>
          </a:prstGeom>
          <a:solidFill>
            <a:schemeClr val="accent3"/>
          </a:solidFill>
        </p:spPr>
        <p:txBody>
          <a:bodyPr wrap="square" lIns="186521" tIns="93260" rIns="186521" bIns="93260" rtlCol="0" anchor="ctr">
            <a:noAutofit/>
          </a:bodyPr>
          <a:lstStyle/>
          <a:p>
            <a:pPr>
              <a:lnSpc>
                <a:spcPct val="90000"/>
              </a:lnSpc>
              <a:spcAft>
                <a:spcPts val="612"/>
              </a:spcAft>
            </a:pPr>
            <a:r>
              <a:rPr lang="en-US" sz="1632" b="1" dirty="0">
                <a:solidFill>
                  <a:schemeClr val="bg1"/>
                </a:solidFill>
              </a:rPr>
              <a:t>Per-Cluster Configuration</a:t>
            </a:r>
          </a:p>
          <a:p>
            <a:pPr>
              <a:lnSpc>
                <a:spcPct val="90000"/>
              </a:lnSpc>
              <a:spcAft>
                <a:spcPts val="612"/>
              </a:spcAft>
            </a:pPr>
            <a:r>
              <a:rPr lang="en-US" sz="1632" dirty="0">
                <a:solidFill>
                  <a:schemeClr val="bg1"/>
                </a:solidFill>
              </a:rPr>
              <a:t>Core-site.xml</a:t>
            </a:r>
          </a:p>
          <a:p>
            <a:pPr>
              <a:lnSpc>
                <a:spcPct val="90000"/>
              </a:lnSpc>
              <a:spcAft>
                <a:spcPts val="612"/>
              </a:spcAft>
            </a:pPr>
            <a:r>
              <a:rPr lang="en-US" sz="1632" dirty="0">
                <a:solidFill>
                  <a:schemeClr val="bg1"/>
                </a:solidFill>
              </a:rPr>
              <a:t>Hdfs-site.xml</a:t>
            </a:r>
          </a:p>
          <a:p>
            <a:pPr>
              <a:lnSpc>
                <a:spcPct val="90000"/>
              </a:lnSpc>
              <a:spcAft>
                <a:spcPts val="612"/>
              </a:spcAft>
            </a:pPr>
            <a:r>
              <a:rPr lang="en-US" sz="1632" dirty="0">
                <a:solidFill>
                  <a:schemeClr val="bg1"/>
                </a:solidFill>
              </a:rPr>
              <a:t>Mapred-site.xml</a:t>
            </a:r>
          </a:p>
          <a:p>
            <a:pPr>
              <a:lnSpc>
                <a:spcPct val="90000"/>
              </a:lnSpc>
              <a:spcAft>
                <a:spcPts val="612"/>
              </a:spcAft>
            </a:pPr>
            <a:r>
              <a:rPr lang="en-US" sz="1632" dirty="0">
                <a:solidFill>
                  <a:schemeClr val="bg1"/>
                </a:solidFill>
              </a:rPr>
              <a:t>Yarn-site.xml</a:t>
            </a:r>
          </a:p>
        </p:txBody>
      </p:sp>
      <p:sp>
        <p:nvSpPr>
          <p:cNvPr id="9" name="TextBox 8"/>
          <p:cNvSpPr txBox="1"/>
          <p:nvPr/>
        </p:nvSpPr>
        <p:spPr>
          <a:xfrm>
            <a:off x="9246696" y="2391101"/>
            <a:ext cx="2616242" cy="3273255"/>
          </a:xfrm>
          <a:prstGeom prst="rect">
            <a:avLst/>
          </a:prstGeom>
          <a:solidFill>
            <a:schemeClr val="accent3"/>
          </a:solidFill>
        </p:spPr>
        <p:txBody>
          <a:bodyPr wrap="square" lIns="186521" tIns="93260" rIns="186521" bIns="93260" rtlCol="0" anchor="ctr">
            <a:noAutofit/>
          </a:bodyPr>
          <a:lstStyle/>
          <a:p>
            <a:pPr>
              <a:lnSpc>
                <a:spcPct val="90000"/>
              </a:lnSpc>
              <a:spcAft>
                <a:spcPts val="612"/>
              </a:spcAft>
            </a:pPr>
            <a:r>
              <a:rPr lang="en-US" sz="1632" b="1" dirty="0">
                <a:solidFill>
                  <a:schemeClr val="bg1"/>
                </a:solidFill>
              </a:rPr>
              <a:t>Per-Job Configuration</a:t>
            </a:r>
            <a:endParaRPr lang="en-US" sz="1632" dirty="0">
              <a:solidFill>
                <a:schemeClr val="bg1"/>
              </a:solidFill>
            </a:endParaRPr>
          </a:p>
          <a:p>
            <a:pPr>
              <a:lnSpc>
                <a:spcPct val="90000"/>
              </a:lnSpc>
              <a:spcAft>
                <a:spcPts val="612"/>
              </a:spcAft>
            </a:pPr>
            <a:r>
              <a:rPr lang="en-US" sz="1632" dirty="0">
                <a:solidFill>
                  <a:schemeClr val="bg1"/>
                </a:solidFill>
              </a:rPr>
              <a:t>#yarn jar –D prop=value …</a:t>
            </a:r>
          </a:p>
        </p:txBody>
      </p:sp>
      <p:sp>
        <p:nvSpPr>
          <p:cNvPr id="10" name="Down Arrow 9"/>
          <p:cNvSpPr/>
          <p:nvPr/>
        </p:nvSpPr>
        <p:spPr bwMode="auto">
          <a:xfrm rot="5400000">
            <a:off x="3767092" y="3402334"/>
            <a:ext cx="345331" cy="1250786"/>
          </a:xfrm>
          <a:prstGeom prst="down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b="1" dirty="0">
              <a:solidFill>
                <a:schemeClr val="bg1"/>
              </a:solidFill>
              <a:latin typeface="+mj-lt"/>
              <a:ea typeface="Segoe UI" pitchFamily="34" charset="0"/>
              <a:cs typeface="Segoe UI" pitchFamily="34" charset="0"/>
            </a:endParaRPr>
          </a:p>
        </p:txBody>
      </p:sp>
      <p:sp>
        <p:nvSpPr>
          <p:cNvPr id="12" name="TextBox 11"/>
          <p:cNvSpPr txBox="1"/>
          <p:nvPr/>
        </p:nvSpPr>
        <p:spPr>
          <a:xfrm>
            <a:off x="3367351" y="2863772"/>
            <a:ext cx="1379387" cy="895124"/>
          </a:xfrm>
          <a:prstGeom prst="rect">
            <a:avLst/>
          </a:prstGeom>
          <a:noFill/>
        </p:spPr>
        <p:txBody>
          <a:bodyPr wrap="square" lIns="186521" tIns="149217" rIns="186521" bIns="149217" rtlCol="0">
            <a:noAutofit/>
          </a:bodyPr>
          <a:lstStyle/>
          <a:p>
            <a:pPr>
              <a:lnSpc>
                <a:spcPct val="90000"/>
              </a:lnSpc>
              <a:spcAft>
                <a:spcPts val="612"/>
              </a:spcAft>
            </a:pPr>
            <a:r>
              <a:rPr lang="en-US" sz="1632" dirty="0">
                <a:solidFill>
                  <a:schemeClr val="tx1">
                    <a:lumMod val="85000"/>
                    <a:lumOff val="15000"/>
                  </a:schemeClr>
                </a:solidFill>
              </a:rPr>
              <a:t>Inherits from, extends, overrides</a:t>
            </a:r>
          </a:p>
        </p:txBody>
      </p:sp>
      <p:sp>
        <p:nvSpPr>
          <p:cNvPr id="13" name="Down Arrow 12"/>
          <p:cNvSpPr/>
          <p:nvPr/>
        </p:nvSpPr>
        <p:spPr bwMode="auto">
          <a:xfrm rot="5400000">
            <a:off x="8236135" y="3402334"/>
            <a:ext cx="345329" cy="1250786"/>
          </a:xfrm>
          <a:prstGeom prst="down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b="1" dirty="0">
              <a:solidFill>
                <a:schemeClr val="bg1"/>
              </a:solidFill>
              <a:latin typeface="+mj-lt"/>
              <a:ea typeface="Segoe UI" pitchFamily="34" charset="0"/>
              <a:cs typeface="Segoe UI" pitchFamily="34" charset="0"/>
            </a:endParaRPr>
          </a:p>
        </p:txBody>
      </p:sp>
      <p:sp>
        <p:nvSpPr>
          <p:cNvPr id="14" name="TextBox 13"/>
          <p:cNvSpPr txBox="1"/>
          <p:nvPr/>
        </p:nvSpPr>
        <p:spPr>
          <a:xfrm>
            <a:off x="7757071" y="2863772"/>
            <a:ext cx="1364747" cy="895124"/>
          </a:xfrm>
          <a:prstGeom prst="rect">
            <a:avLst/>
          </a:prstGeom>
          <a:noFill/>
        </p:spPr>
        <p:txBody>
          <a:bodyPr wrap="square" lIns="186521" tIns="149217" rIns="186521" bIns="149217" rtlCol="0">
            <a:noAutofit/>
          </a:bodyPr>
          <a:lstStyle/>
          <a:p>
            <a:pPr>
              <a:lnSpc>
                <a:spcPct val="90000"/>
              </a:lnSpc>
              <a:spcAft>
                <a:spcPts val="612"/>
              </a:spcAft>
            </a:pPr>
            <a:r>
              <a:rPr lang="en-US" sz="1632" dirty="0">
                <a:solidFill>
                  <a:schemeClr val="tx1">
                    <a:lumMod val="85000"/>
                    <a:lumOff val="15000"/>
                  </a:schemeClr>
                </a:solidFill>
              </a:rPr>
              <a:t>Inherits from, extends, overrides</a:t>
            </a:r>
          </a:p>
        </p:txBody>
      </p:sp>
      <p:sp>
        <p:nvSpPr>
          <p:cNvPr id="15" name="TextBox 14"/>
          <p:cNvSpPr txBox="1"/>
          <p:nvPr/>
        </p:nvSpPr>
        <p:spPr>
          <a:xfrm>
            <a:off x="1257982" y="6099598"/>
            <a:ext cx="10144432" cy="466302"/>
          </a:xfrm>
          <a:prstGeom prst="rect">
            <a:avLst/>
          </a:prstGeom>
          <a:solidFill>
            <a:schemeClr val="bg2"/>
          </a:solidFill>
        </p:spPr>
        <p:txBody>
          <a:bodyPr wrap="none" lIns="186521" tIns="149217" rIns="186521" bIns="149217" rtlCol="0">
            <a:noAutofit/>
          </a:bodyPr>
          <a:lstStyle/>
          <a:p>
            <a:pPr>
              <a:lnSpc>
                <a:spcPct val="90000"/>
              </a:lnSpc>
              <a:spcAft>
                <a:spcPts val="612"/>
              </a:spcAft>
            </a:pPr>
            <a:r>
              <a:rPr lang="en-US" sz="1836" i="1" dirty="0">
                <a:solidFill>
                  <a:schemeClr val="tx1">
                    <a:lumMod val="65000"/>
                    <a:lumOff val="35000"/>
                  </a:schemeClr>
                </a:solidFill>
              </a:rPr>
              <a:t>Note: Cluster nodes with different hardware configurations commonly need different *-site.xml files</a:t>
            </a:r>
          </a:p>
        </p:txBody>
      </p:sp>
      <p:sp>
        <p:nvSpPr>
          <p:cNvPr id="16" name="TextBox 15"/>
          <p:cNvSpPr txBox="1"/>
          <p:nvPr/>
        </p:nvSpPr>
        <p:spPr>
          <a:xfrm>
            <a:off x="579896" y="1393251"/>
            <a:ext cx="11283042" cy="653712"/>
          </a:xfrm>
          <a:prstGeom prst="rect">
            <a:avLst/>
          </a:prstGeom>
          <a:solidFill>
            <a:schemeClr val="accent3"/>
          </a:solidFill>
        </p:spPr>
        <p:txBody>
          <a:bodyPr wrap="square" lIns="0" tIns="0" rIns="0" bIns="0" rtlCol="0" anchor="ctr">
            <a:noAutofit/>
          </a:bodyPr>
          <a:lstStyle/>
          <a:p>
            <a:pPr algn="ctr"/>
            <a:r>
              <a:rPr lang="en-US" sz="1836" dirty="0">
                <a:solidFill>
                  <a:schemeClr val="bg1"/>
                </a:solidFill>
              </a:rPr>
              <a:t>The actual configuration for any job running on a cluster is derived from a combination of sources including the default configuration, the per-cluster or per-node configuration, and the per-job configuration. </a:t>
            </a:r>
          </a:p>
        </p:txBody>
      </p:sp>
    </p:spTree>
    <p:extLst>
      <p:ext uri="{BB962C8B-B14F-4D97-AF65-F5344CB8AC3E}">
        <p14:creationId xmlns:p14="http://schemas.microsoft.com/office/powerpoint/2010/main" val="35621463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17" y="250961"/>
            <a:ext cx="11191240" cy="960350"/>
          </a:xfrm>
        </p:spPr>
        <p:txBody>
          <a:bodyPr/>
          <a:lstStyle/>
          <a:p>
            <a:r>
              <a:rPr lang="en-US" dirty="0"/>
              <a:t>Configuration: Final Properties</a:t>
            </a:r>
          </a:p>
        </p:txBody>
      </p:sp>
      <p:sp>
        <p:nvSpPr>
          <p:cNvPr id="3" name="Content Placeholder 2"/>
          <p:cNvSpPr>
            <a:spLocks noGrp="1"/>
          </p:cNvSpPr>
          <p:nvPr>
            <p:ph idx="1"/>
          </p:nvPr>
        </p:nvSpPr>
        <p:spPr>
          <a:xfrm>
            <a:off x="622617" y="1532745"/>
            <a:ext cx="5574181" cy="4931161"/>
          </a:xfrm>
        </p:spPr>
        <p:txBody>
          <a:bodyPr/>
          <a:lstStyle/>
          <a:p>
            <a:pPr marL="0" indent="0">
              <a:buNone/>
            </a:pPr>
            <a:r>
              <a:rPr lang="en-US" sz="2448" dirty="0">
                <a:latin typeface="+mn-lt"/>
              </a:rPr>
              <a:t>To prevent user applications from overriding a configuration property value, an administrator can declare the property value as </a:t>
            </a:r>
            <a:r>
              <a:rPr lang="en-US" sz="2448" b="1" i="1" dirty="0">
                <a:latin typeface="+mn-lt"/>
              </a:rPr>
              <a:t>final</a:t>
            </a:r>
            <a:r>
              <a:rPr lang="en-US" sz="2448" dirty="0">
                <a:latin typeface="+mn-lt"/>
              </a:rPr>
              <a:t>. </a:t>
            </a:r>
          </a:p>
          <a:p>
            <a:r>
              <a:rPr lang="en-US" sz="2040" dirty="0">
                <a:latin typeface="+mn-lt"/>
              </a:rPr>
              <a:t>User applications may specify their own configuration settings when they are submitted to a cluster. In some cases, a user could choose a configuration setting that unfairly consumes a resource and negatively effects the performance other user applications. </a:t>
            </a:r>
          </a:p>
          <a:p>
            <a:r>
              <a:rPr lang="en-US" sz="2040" dirty="0">
                <a:latin typeface="+mn-lt"/>
              </a:rPr>
              <a:t>To prevent this, an administrator can declare a configuration property value as final. This prevents any user application from overriding a property’s value. </a:t>
            </a:r>
          </a:p>
        </p:txBody>
      </p:sp>
      <p:sp>
        <p:nvSpPr>
          <p:cNvPr id="6" name="Rectangle 5"/>
          <p:cNvSpPr/>
          <p:nvPr/>
        </p:nvSpPr>
        <p:spPr>
          <a:xfrm>
            <a:off x="6057443" y="1618502"/>
            <a:ext cx="6217356" cy="1246787"/>
          </a:xfrm>
          <a:prstGeom prst="rect">
            <a:avLst/>
          </a:prstGeom>
        </p:spPr>
        <p:txBody>
          <a:bodyPr>
            <a:spAutoFit/>
          </a:bodyPr>
          <a:lstStyle/>
          <a:p>
            <a:r>
              <a:rPr lang="en-US" sz="2448" dirty="0">
                <a:solidFill>
                  <a:schemeClr val="tx2"/>
                </a:solidFill>
                <a:ea typeface="ＭＳ Ｐゴシック" charset="0"/>
                <a:cs typeface="ＭＳ Ｐゴシック" charset="0"/>
              </a:rPr>
              <a:t>Either the </a:t>
            </a:r>
            <a:r>
              <a:rPr lang="en-US" sz="2448" dirty="0" err="1">
                <a:solidFill>
                  <a:schemeClr val="tx2"/>
                </a:solidFill>
                <a:ea typeface="ＭＳ Ｐゴシック" charset="0"/>
                <a:cs typeface="ＭＳ Ｐゴシック" charset="0"/>
              </a:rPr>
              <a:t>Ambari</a:t>
            </a:r>
            <a:r>
              <a:rPr lang="en-US" sz="2448" dirty="0">
                <a:solidFill>
                  <a:schemeClr val="tx2"/>
                </a:solidFill>
                <a:ea typeface="ＭＳ Ｐゴシック" charset="0"/>
                <a:cs typeface="ＭＳ Ｐゴシック" charset="0"/>
              </a:rPr>
              <a:t> Web UI or a command-line editor can be used to make property settings final</a:t>
            </a:r>
            <a:r>
              <a:rPr lang="en-US" sz="2040" dirty="0">
                <a:solidFill>
                  <a:schemeClr val="tx2"/>
                </a:solidFill>
                <a:ea typeface="ＭＳ Ｐゴシック" charset="0"/>
                <a:cs typeface="ＭＳ Ｐゴシック" charset="0"/>
              </a:rPr>
              <a:t>.</a:t>
            </a:r>
          </a:p>
        </p:txBody>
      </p:sp>
      <p:sp>
        <p:nvSpPr>
          <p:cNvPr id="8" name="Rectangle 7"/>
          <p:cNvSpPr/>
          <p:nvPr/>
        </p:nvSpPr>
        <p:spPr bwMode="auto">
          <a:xfrm>
            <a:off x="6325432" y="2928484"/>
            <a:ext cx="4073440" cy="1873887"/>
          </a:xfrm>
          <a:prstGeom prst="rect">
            <a:avLst/>
          </a:prstGeom>
          <a:solidFill>
            <a:schemeClr val="bg1"/>
          </a:solid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9" name="Rectangle 8"/>
          <p:cNvSpPr/>
          <p:nvPr/>
        </p:nvSpPr>
        <p:spPr bwMode="auto">
          <a:xfrm>
            <a:off x="6531032" y="3406786"/>
            <a:ext cx="2903080" cy="1315110"/>
          </a:xfrm>
          <a:prstGeom prst="rect">
            <a:avLst/>
          </a:prstGeom>
          <a:noFill/>
          <a:ln w="381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9784841" y="3136573"/>
            <a:ext cx="592592" cy="718134"/>
          </a:xfrm>
          <a:prstGeom prst="rect">
            <a:avLst/>
          </a:prstGeom>
        </p:spPr>
      </p:pic>
      <p:sp>
        <p:nvSpPr>
          <p:cNvPr id="10" name="TextBox 9"/>
          <p:cNvSpPr txBox="1"/>
          <p:nvPr/>
        </p:nvSpPr>
        <p:spPr>
          <a:xfrm>
            <a:off x="6357590" y="2946862"/>
            <a:ext cx="2506456" cy="215413"/>
          </a:xfrm>
          <a:prstGeom prst="rect">
            <a:avLst/>
          </a:prstGeom>
          <a:noFill/>
        </p:spPr>
        <p:txBody>
          <a:bodyPr wrap="none" lIns="0" tIns="0" rIns="0" bIns="0" rtlCol="0">
            <a:noAutofit/>
          </a:bodyPr>
          <a:lstStyle/>
          <a:p>
            <a:pPr>
              <a:lnSpc>
                <a:spcPct val="90000"/>
              </a:lnSpc>
              <a:spcAft>
                <a:spcPts val="612"/>
              </a:spcAft>
            </a:pPr>
            <a:r>
              <a:rPr lang="en-US" sz="1836" dirty="0" err="1">
                <a:solidFill>
                  <a:schemeClr val="tx1">
                    <a:lumMod val="50000"/>
                    <a:lumOff val="50000"/>
                  </a:schemeClr>
                </a:solidFill>
              </a:rPr>
              <a:t>DataNode</a:t>
            </a:r>
            <a:r>
              <a:rPr lang="en-US" sz="1836" dirty="0">
                <a:solidFill>
                  <a:schemeClr val="tx1">
                    <a:lumMod val="50000"/>
                    <a:lumOff val="50000"/>
                  </a:schemeClr>
                </a:solidFill>
              </a:rPr>
              <a:t> directories</a:t>
            </a:r>
          </a:p>
        </p:txBody>
      </p:sp>
      <p:sp>
        <p:nvSpPr>
          <p:cNvPr id="11" name="TextBox 10"/>
          <p:cNvSpPr txBox="1"/>
          <p:nvPr/>
        </p:nvSpPr>
        <p:spPr>
          <a:xfrm>
            <a:off x="6563190" y="3479558"/>
            <a:ext cx="2506456" cy="215413"/>
          </a:xfrm>
          <a:prstGeom prst="rect">
            <a:avLst/>
          </a:prstGeom>
          <a:noFill/>
        </p:spPr>
        <p:txBody>
          <a:bodyPr wrap="none" lIns="0" tIns="0" rIns="0" bIns="0" rtlCol="0">
            <a:noAutofit/>
          </a:bodyPr>
          <a:lstStyle/>
          <a:p>
            <a:pPr>
              <a:lnSpc>
                <a:spcPct val="90000"/>
              </a:lnSpc>
              <a:spcAft>
                <a:spcPts val="612"/>
              </a:spcAft>
            </a:pPr>
            <a:r>
              <a:rPr lang="en-US" sz="1836" dirty="0">
                <a:solidFill>
                  <a:schemeClr val="tx1">
                    <a:lumMod val="50000"/>
                    <a:lumOff val="50000"/>
                  </a:schemeClr>
                </a:solidFill>
              </a:rPr>
              <a:t>/Hadoop/</a:t>
            </a:r>
            <a:r>
              <a:rPr lang="en-US" sz="1836" dirty="0" err="1">
                <a:solidFill>
                  <a:schemeClr val="tx1">
                    <a:lumMod val="50000"/>
                    <a:lumOff val="50000"/>
                  </a:schemeClr>
                </a:solidFill>
              </a:rPr>
              <a:t>hdfs</a:t>
            </a:r>
            <a:r>
              <a:rPr lang="en-US" sz="1836" dirty="0">
                <a:solidFill>
                  <a:schemeClr val="tx1">
                    <a:lumMod val="50000"/>
                    <a:lumOff val="50000"/>
                  </a:schemeClr>
                </a:solidFill>
              </a:rPr>
              <a:t>/data</a:t>
            </a:r>
          </a:p>
        </p:txBody>
      </p:sp>
      <p:sp>
        <p:nvSpPr>
          <p:cNvPr id="12" name="Rounded Rectangular Callout 11"/>
          <p:cNvSpPr/>
          <p:nvPr/>
        </p:nvSpPr>
        <p:spPr bwMode="auto">
          <a:xfrm>
            <a:off x="10741900" y="2946862"/>
            <a:ext cx="1532899" cy="574518"/>
          </a:xfrm>
          <a:prstGeom prst="wedgeRoundRectCallout">
            <a:avLst>
              <a:gd name="adj1" fmla="val -74830"/>
              <a:gd name="adj2" fmla="val 21451"/>
              <a:gd name="adj3" fmla="val 1666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428" b="1" dirty="0">
                <a:solidFill>
                  <a:schemeClr val="bg1"/>
                </a:solidFill>
                <a:latin typeface="+mj-lt"/>
                <a:ea typeface="Segoe UI" pitchFamily="34" charset="0"/>
                <a:cs typeface="Segoe UI" pitchFamily="34" charset="0"/>
              </a:rPr>
              <a:t>Click to toggle on or off</a:t>
            </a:r>
          </a:p>
        </p:txBody>
      </p:sp>
      <p:sp>
        <p:nvSpPr>
          <p:cNvPr id="13" name="Rectangle 12"/>
          <p:cNvSpPr/>
          <p:nvPr/>
        </p:nvSpPr>
        <p:spPr bwMode="auto">
          <a:xfrm>
            <a:off x="6325431" y="5038202"/>
            <a:ext cx="5059643" cy="175801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836" dirty="0">
                <a:solidFill>
                  <a:schemeClr val="tx1">
                    <a:lumMod val="75000"/>
                    <a:lumOff val="25000"/>
                  </a:schemeClr>
                </a:solidFill>
                <a:ea typeface="Segoe UI" pitchFamily="34" charset="0"/>
                <a:cs typeface="Segoe UI" pitchFamily="34" charset="0"/>
              </a:rPr>
              <a:t>&lt;property&gt;</a:t>
            </a:r>
          </a:p>
          <a:p>
            <a:pPr lvl="1" defTabSz="951028" fontAlgn="base">
              <a:lnSpc>
                <a:spcPct val="90000"/>
              </a:lnSpc>
              <a:spcBef>
                <a:spcPct val="0"/>
              </a:spcBef>
              <a:spcAft>
                <a:spcPct val="0"/>
              </a:spcAft>
            </a:pPr>
            <a:r>
              <a:rPr lang="en-US" sz="1836" dirty="0">
                <a:solidFill>
                  <a:schemeClr val="tx1">
                    <a:lumMod val="75000"/>
                    <a:lumOff val="25000"/>
                  </a:schemeClr>
                </a:solidFill>
                <a:ea typeface="Segoe UI" pitchFamily="34" charset="0"/>
                <a:cs typeface="Segoe UI" pitchFamily="34" charset="0"/>
              </a:rPr>
              <a:t>&lt;name&gt; </a:t>
            </a:r>
            <a:r>
              <a:rPr lang="en-US" sz="1836" dirty="0" err="1">
                <a:solidFill>
                  <a:schemeClr val="tx1">
                    <a:lumMod val="50000"/>
                    <a:lumOff val="50000"/>
                  </a:schemeClr>
                </a:solidFill>
                <a:ea typeface="Segoe UI" pitchFamily="34" charset="0"/>
                <a:cs typeface="Segoe UI" pitchFamily="34" charset="0"/>
              </a:rPr>
              <a:t>dfs.datanode.data.dir</a:t>
            </a:r>
            <a:r>
              <a:rPr lang="en-US" sz="1836" dirty="0">
                <a:solidFill>
                  <a:schemeClr val="tx1">
                    <a:lumMod val="50000"/>
                    <a:lumOff val="50000"/>
                  </a:schemeClr>
                </a:solidFill>
                <a:ea typeface="Segoe UI" pitchFamily="34" charset="0"/>
                <a:cs typeface="Segoe UI" pitchFamily="34" charset="0"/>
              </a:rPr>
              <a:t> </a:t>
            </a:r>
            <a:r>
              <a:rPr lang="en-US" sz="1836" dirty="0">
                <a:solidFill>
                  <a:schemeClr val="tx1">
                    <a:lumMod val="75000"/>
                    <a:lumOff val="25000"/>
                  </a:schemeClr>
                </a:solidFill>
                <a:ea typeface="Segoe UI" pitchFamily="34" charset="0"/>
                <a:cs typeface="Segoe UI" pitchFamily="34" charset="0"/>
              </a:rPr>
              <a:t>&lt;/name&gt;</a:t>
            </a:r>
          </a:p>
          <a:p>
            <a:pPr lvl="1" defTabSz="951028" fontAlgn="base">
              <a:lnSpc>
                <a:spcPct val="90000"/>
              </a:lnSpc>
              <a:spcBef>
                <a:spcPct val="0"/>
              </a:spcBef>
              <a:spcAft>
                <a:spcPct val="0"/>
              </a:spcAft>
            </a:pPr>
            <a:r>
              <a:rPr lang="en-US" sz="1836" dirty="0">
                <a:solidFill>
                  <a:schemeClr val="tx1">
                    <a:lumMod val="75000"/>
                    <a:lumOff val="25000"/>
                  </a:schemeClr>
                </a:solidFill>
                <a:ea typeface="Segoe UI" pitchFamily="34" charset="0"/>
                <a:cs typeface="Segoe UI" pitchFamily="34" charset="0"/>
              </a:rPr>
              <a:t>&lt;value&gt; </a:t>
            </a:r>
            <a:r>
              <a:rPr lang="en-US" sz="1836" dirty="0">
                <a:solidFill>
                  <a:schemeClr val="tx1">
                    <a:lumMod val="50000"/>
                    <a:lumOff val="50000"/>
                  </a:schemeClr>
                </a:solidFill>
                <a:ea typeface="Segoe UI" pitchFamily="34" charset="0"/>
                <a:cs typeface="Segoe UI" pitchFamily="34" charset="0"/>
              </a:rPr>
              <a:t>/</a:t>
            </a:r>
            <a:r>
              <a:rPr lang="en-US" sz="1836" dirty="0" err="1">
                <a:solidFill>
                  <a:schemeClr val="tx1">
                    <a:lumMod val="50000"/>
                    <a:lumOff val="50000"/>
                  </a:schemeClr>
                </a:solidFill>
                <a:ea typeface="Segoe UI" pitchFamily="34" charset="0"/>
                <a:cs typeface="Segoe UI" pitchFamily="34" charset="0"/>
              </a:rPr>
              <a:t>hadoop</a:t>
            </a:r>
            <a:r>
              <a:rPr lang="en-US" sz="1836" dirty="0">
                <a:solidFill>
                  <a:schemeClr val="tx1">
                    <a:lumMod val="50000"/>
                    <a:lumOff val="50000"/>
                  </a:schemeClr>
                </a:solidFill>
                <a:ea typeface="Segoe UI" pitchFamily="34" charset="0"/>
                <a:cs typeface="Segoe UI" pitchFamily="34" charset="0"/>
              </a:rPr>
              <a:t>/</a:t>
            </a:r>
            <a:r>
              <a:rPr lang="en-US" sz="1836" dirty="0" err="1">
                <a:solidFill>
                  <a:schemeClr val="tx1">
                    <a:lumMod val="50000"/>
                    <a:lumOff val="50000"/>
                  </a:schemeClr>
                </a:solidFill>
                <a:ea typeface="Segoe UI" pitchFamily="34" charset="0"/>
                <a:cs typeface="Segoe UI" pitchFamily="34" charset="0"/>
              </a:rPr>
              <a:t>hdfs</a:t>
            </a:r>
            <a:r>
              <a:rPr lang="en-US" sz="1836" dirty="0">
                <a:solidFill>
                  <a:schemeClr val="tx1">
                    <a:lumMod val="50000"/>
                    <a:lumOff val="50000"/>
                  </a:schemeClr>
                </a:solidFill>
                <a:ea typeface="Segoe UI" pitchFamily="34" charset="0"/>
                <a:cs typeface="Segoe UI" pitchFamily="34" charset="0"/>
              </a:rPr>
              <a:t>/data </a:t>
            </a:r>
            <a:r>
              <a:rPr lang="en-US" sz="1836" dirty="0">
                <a:solidFill>
                  <a:schemeClr val="tx1">
                    <a:lumMod val="75000"/>
                    <a:lumOff val="25000"/>
                  </a:schemeClr>
                </a:solidFill>
                <a:ea typeface="Segoe UI" pitchFamily="34" charset="0"/>
                <a:cs typeface="Segoe UI" pitchFamily="34" charset="0"/>
              </a:rPr>
              <a:t>&lt;/value&gt;</a:t>
            </a:r>
          </a:p>
          <a:p>
            <a:pPr lvl="1" defTabSz="951028" fontAlgn="base">
              <a:lnSpc>
                <a:spcPct val="90000"/>
              </a:lnSpc>
              <a:spcBef>
                <a:spcPct val="0"/>
              </a:spcBef>
              <a:spcAft>
                <a:spcPct val="0"/>
              </a:spcAft>
            </a:pPr>
            <a:r>
              <a:rPr lang="en-US" sz="1836" dirty="0">
                <a:solidFill>
                  <a:schemeClr val="tx1">
                    <a:lumMod val="75000"/>
                    <a:lumOff val="25000"/>
                  </a:schemeClr>
                </a:solidFill>
                <a:ea typeface="Segoe UI" pitchFamily="34" charset="0"/>
                <a:cs typeface="Segoe UI" pitchFamily="34" charset="0"/>
              </a:rPr>
              <a:t>&lt;final&gt; </a:t>
            </a:r>
            <a:r>
              <a:rPr lang="en-US" sz="1836" dirty="0">
                <a:solidFill>
                  <a:schemeClr val="tx1">
                    <a:lumMod val="50000"/>
                    <a:lumOff val="50000"/>
                  </a:schemeClr>
                </a:solidFill>
                <a:ea typeface="Segoe UI" pitchFamily="34" charset="0"/>
                <a:cs typeface="Segoe UI" pitchFamily="34" charset="0"/>
              </a:rPr>
              <a:t>true </a:t>
            </a:r>
            <a:r>
              <a:rPr lang="en-US" sz="1836" dirty="0">
                <a:solidFill>
                  <a:schemeClr val="tx1">
                    <a:lumMod val="75000"/>
                    <a:lumOff val="25000"/>
                  </a:schemeClr>
                </a:solidFill>
                <a:ea typeface="Segoe UI" pitchFamily="34" charset="0"/>
                <a:cs typeface="Segoe UI" pitchFamily="34" charset="0"/>
              </a:rPr>
              <a:t>&lt;/final&gt;</a:t>
            </a:r>
          </a:p>
          <a:p>
            <a:pPr defTabSz="951028" fontAlgn="base">
              <a:lnSpc>
                <a:spcPct val="90000"/>
              </a:lnSpc>
              <a:spcBef>
                <a:spcPct val="0"/>
              </a:spcBef>
              <a:spcAft>
                <a:spcPct val="0"/>
              </a:spcAft>
            </a:pPr>
            <a:r>
              <a:rPr lang="en-US" sz="1836" dirty="0">
                <a:solidFill>
                  <a:schemeClr val="tx1">
                    <a:lumMod val="75000"/>
                    <a:lumOff val="25000"/>
                  </a:schemeClr>
                </a:solidFill>
                <a:ea typeface="Segoe UI" pitchFamily="34" charset="0"/>
                <a:cs typeface="Segoe UI" pitchFamily="34" charset="0"/>
              </a:rPr>
              <a:t>&lt;/property&gt;</a:t>
            </a:r>
          </a:p>
        </p:txBody>
      </p:sp>
    </p:spTree>
    <p:extLst>
      <p:ext uri="{BB962C8B-B14F-4D97-AF65-F5344CB8AC3E}">
        <p14:creationId xmlns:p14="http://schemas.microsoft.com/office/powerpoint/2010/main" val="16319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Options</a:t>
            </a:r>
          </a:p>
        </p:txBody>
      </p:sp>
      <p:graphicFrame>
        <p:nvGraphicFramePr>
          <p:cNvPr id="6" name="Content Placeholder 5"/>
          <p:cNvGraphicFramePr>
            <a:graphicFrameLocks noGrp="1"/>
          </p:cNvGraphicFramePr>
          <p:nvPr>
            <p:ph idx="4294967295"/>
            <p:extLst/>
          </p:nvPr>
        </p:nvGraphicFramePr>
        <p:xfrm>
          <a:off x="686425" y="1215338"/>
          <a:ext cx="11191240" cy="4149072"/>
        </p:xfrm>
        <a:graphic>
          <a:graphicData uri="http://schemas.openxmlformats.org/drawingml/2006/table">
            <a:tbl>
              <a:tblPr firstRow="1" bandRow="1">
                <a:tableStyleId>{F5AB1C69-6EDB-4FF4-983F-18BD219EF322}</a:tableStyleId>
              </a:tblPr>
              <a:tblGrid>
                <a:gridCol w="3077028">
                  <a:extLst>
                    <a:ext uri="{9D8B030D-6E8A-4147-A177-3AD203B41FA5}">
                      <a16:colId xmlns:a16="http://schemas.microsoft.com/office/drawing/2014/main" val="2356847024"/>
                    </a:ext>
                  </a:extLst>
                </a:gridCol>
                <a:gridCol w="4383799">
                  <a:extLst>
                    <a:ext uri="{9D8B030D-6E8A-4147-A177-3AD203B41FA5}">
                      <a16:colId xmlns:a16="http://schemas.microsoft.com/office/drawing/2014/main" val="1329881371"/>
                    </a:ext>
                  </a:extLst>
                </a:gridCol>
                <a:gridCol w="3730413">
                  <a:extLst>
                    <a:ext uri="{9D8B030D-6E8A-4147-A177-3AD203B41FA5}">
                      <a16:colId xmlns:a16="http://schemas.microsoft.com/office/drawing/2014/main" val="3494393942"/>
                    </a:ext>
                  </a:extLst>
                </a:gridCol>
              </a:tblGrid>
              <a:tr h="373171">
                <a:tc>
                  <a:txBody>
                    <a:bodyPr/>
                    <a:lstStyle/>
                    <a:p>
                      <a:r>
                        <a:rPr lang="en-US" sz="1800" dirty="0"/>
                        <a:t>Option</a:t>
                      </a:r>
                    </a:p>
                  </a:txBody>
                  <a:tcPr marL="93260" marR="93260" marT="46630" marB="46630"/>
                </a:tc>
                <a:tc>
                  <a:txBody>
                    <a:bodyPr/>
                    <a:lstStyle/>
                    <a:p>
                      <a:r>
                        <a:rPr lang="en-US" sz="1800" dirty="0"/>
                        <a:t>Description</a:t>
                      </a:r>
                    </a:p>
                  </a:txBody>
                  <a:tcPr marL="93260" marR="93260" marT="46630" marB="46630"/>
                </a:tc>
                <a:tc>
                  <a:txBody>
                    <a:bodyPr/>
                    <a:lstStyle/>
                    <a:p>
                      <a:r>
                        <a:rPr lang="en-US" sz="1800" dirty="0"/>
                        <a:t>Benefit</a:t>
                      </a:r>
                    </a:p>
                  </a:txBody>
                  <a:tcPr marL="93260" marR="93260" marT="46630" marB="46630"/>
                </a:tc>
                <a:extLst>
                  <a:ext uri="{0D108BD9-81ED-4DB2-BD59-A6C34878D82A}">
                    <a16:rowId xmlns:a16="http://schemas.microsoft.com/office/drawing/2014/main" val="3056664323"/>
                  </a:ext>
                </a:extLst>
              </a:tr>
              <a:tr h="854333">
                <a:tc>
                  <a:txBody>
                    <a:bodyPr/>
                    <a:lstStyle/>
                    <a:p>
                      <a:pPr algn="l"/>
                      <a:r>
                        <a:rPr lang="en-US" sz="1800" dirty="0" err="1"/>
                        <a:t>Ambari</a:t>
                      </a:r>
                      <a:r>
                        <a:rPr lang="en-US" sz="1800" baseline="0" dirty="0"/>
                        <a:t> Web UI</a:t>
                      </a:r>
                      <a:endParaRPr lang="en-US" sz="1800" dirty="0"/>
                    </a:p>
                  </a:txBody>
                  <a:tcPr marL="93260" marR="93260" marT="46630" marB="46630" anchor="ctr"/>
                </a:tc>
                <a:tc>
                  <a:txBody>
                    <a:bodyPr/>
                    <a:lstStyle/>
                    <a:p>
                      <a:pPr algn="l"/>
                      <a:r>
                        <a:rPr lang="en-US" sz="1800" dirty="0"/>
                        <a:t>Browser-based graphic</a:t>
                      </a:r>
                      <a:r>
                        <a:rPr lang="en-US" sz="1800" baseline="0" dirty="0"/>
                        <a:t> user management interface </a:t>
                      </a:r>
                      <a:endParaRPr lang="en-US" sz="1800" dirty="0"/>
                    </a:p>
                  </a:txBody>
                  <a:tcPr marL="93260" marR="93260" marT="46630" marB="46630" anchor="ctr"/>
                </a:tc>
                <a:tc>
                  <a:txBody>
                    <a:bodyPr/>
                    <a:lstStyle/>
                    <a:p>
                      <a:pPr algn="l"/>
                      <a:r>
                        <a:rPr lang="en-US" sz="1800" dirty="0"/>
                        <a:t>Ease of use, pre-built and ready-to-go</a:t>
                      </a:r>
                    </a:p>
                  </a:txBody>
                  <a:tcPr marL="93260" marR="93260" marT="46630" marB="46630" anchor="ctr"/>
                </a:tc>
                <a:extLst>
                  <a:ext uri="{0D108BD9-81ED-4DB2-BD59-A6C34878D82A}">
                    <a16:rowId xmlns:a16="http://schemas.microsoft.com/office/drawing/2014/main" val="3733990277"/>
                  </a:ext>
                </a:extLst>
              </a:tr>
              <a:tr h="854333">
                <a:tc>
                  <a:txBody>
                    <a:bodyPr/>
                    <a:lstStyle/>
                    <a:p>
                      <a:pPr algn="l"/>
                      <a:r>
                        <a:rPr lang="en-US" sz="1800" dirty="0"/>
                        <a:t>REST</a:t>
                      </a:r>
                      <a:r>
                        <a:rPr lang="en-US" sz="1800" baseline="0" dirty="0"/>
                        <a:t> APIs: </a:t>
                      </a:r>
                      <a:r>
                        <a:rPr lang="en-US" sz="1800" baseline="0" dirty="0" err="1"/>
                        <a:t>Ambari</a:t>
                      </a:r>
                      <a:r>
                        <a:rPr lang="en-US" sz="1800" baseline="0" dirty="0"/>
                        <a:t>, </a:t>
                      </a:r>
                      <a:r>
                        <a:rPr lang="en-US" sz="1800" baseline="0" dirty="0" err="1"/>
                        <a:t>WebHDFS</a:t>
                      </a:r>
                      <a:r>
                        <a:rPr lang="en-US" sz="1800" baseline="0" dirty="0"/>
                        <a:t>, YARN </a:t>
                      </a:r>
                      <a:r>
                        <a:rPr lang="en-US" sz="1800" baseline="0" dirty="0" err="1"/>
                        <a:t>etc</a:t>
                      </a:r>
                      <a:endParaRPr lang="en-US" sz="1800" dirty="0"/>
                    </a:p>
                  </a:txBody>
                  <a:tcPr marL="93260" marR="93260" marT="46630" marB="46630" anchor="ctr"/>
                </a:tc>
                <a:tc>
                  <a:txBody>
                    <a:bodyPr/>
                    <a:lstStyle/>
                    <a:p>
                      <a:pPr algn="l"/>
                      <a:r>
                        <a:rPr lang="en-US" sz="1800" dirty="0"/>
                        <a:t>Use</a:t>
                      </a:r>
                      <a:r>
                        <a:rPr lang="en-US" sz="1800" baseline="0" dirty="0"/>
                        <a:t> HTTP verbs (GET, PUT, POST, DELETE) management interface</a:t>
                      </a:r>
                      <a:endParaRPr lang="en-US" sz="1800" dirty="0"/>
                    </a:p>
                  </a:txBody>
                  <a:tcPr marL="93260" marR="93260" marT="46630" marB="46630" anchor="ctr"/>
                </a:tc>
                <a:tc>
                  <a:txBody>
                    <a:bodyPr/>
                    <a:lstStyle/>
                    <a:p>
                      <a:pPr algn="l"/>
                      <a:r>
                        <a:rPr lang="en-US" sz="1800" dirty="0"/>
                        <a:t>Integration with other</a:t>
                      </a:r>
                      <a:r>
                        <a:rPr lang="en-US" sz="1800" baseline="0" dirty="0"/>
                        <a:t> web-based management interfaces.</a:t>
                      </a:r>
                      <a:endParaRPr lang="en-US" sz="1800" dirty="0"/>
                    </a:p>
                  </a:txBody>
                  <a:tcPr marL="93260" marR="93260" marT="46630" marB="46630" anchor="ctr"/>
                </a:tc>
                <a:extLst>
                  <a:ext uri="{0D108BD9-81ED-4DB2-BD59-A6C34878D82A}">
                    <a16:rowId xmlns:a16="http://schemas.microsoft.com/office/drawing/2014/main" val="296618573"/>
                  </a:ext>
                </a:extLst>
              </a:tr>
              <a:tr h="1212902">
                <a:tc>
                  <a:txBody>
                    <a:bodyPr/>
                    <a:lstStyle/>
                    <a:p>
                      <a:pPr algn="l"/>
                      <a:r>
                        <a:rPr lang="en-US" sz="1800" dirty="0"/>
                        <a:t>Manual Editing </a:t>
                      </a:r>
                    </a:p>
                  </a:txBody>
                  <a:tcPr marL="93260" marR="93260" marT="46630" marB="46630" anchor="ctr"/>
                </a:tc>
                <a:tc>
                  <a:txBody>
                    <a:bodyPr/>
                    <a:lstStyle/>
                    <a:p>
                      <a:pPr algn="l"/>
                      <a:r>
                        <a:rPr lang="en-US" sz="1800" dirty="0"/>
                        <a:t>Manually edit and distribute</a:t>
                      </a:r>
                      <a:r>
                        <a:rPr lang="en-US" sz="1800" baseline="0" dirty="0"/>
                        <a:t> configuration files, manually restart services</a:t>
                      </a:r>
                      <a:endParaRPr lang="en-US" sz="1800" dirty="0"/>
                    </a:p>
                  </a:txBody>
                  <a:tcPr marL="93260" marR="93260" marT="46630" marB="46630" anchor="ctr"/>
                </a:tc>
                <a:tc>
                  <a:txBody>
                    <a:bodyPr/>
                    <a:lstStyle/>
                    <a:p>
                      <a:pPr algn="l"/>
                      <a:r>
                        <a:rPr lang="en-US" sz="1800" dirty="0"/>
                        <a:t>No reliance on</a:t>
                      </a:r>
                      <a:r>
                        <a:rPr lang="en-US" sz="1800" baseline="0" dirty="0"/>
                        <a:t> a GUI, no need to install </a:t>
                      </a:r>
                      <a:r>
                        <a:rPr lang="en-US" sz="1800" baseline="0" dirty="0" err="1"/>
                        <a:t>Ambari</a:t>
                      </a:r>
                      <a:r>
                        <a:rPr lang="en-US" sz="1800" baseline="0" dirty="0"/>
                        <a:t>.</a:t>
                      </a:r>
                    </a:p>
                    <a:p>
                      <a:pPr algn="l"/>
                      <a:r>
                        <a:rPr lang="en-US" sz="1800" baseline="0" dirty="0"/>
                        <a:t>[Not compatible with </a:t>
                      </a:r>
                      <a:r>
                        <a:rPr lang="en-US" sz="1800" baseline="0" dirty="0" err="1"/>
                        <a:t>Ambari</a:t>
                      </a:r>
                      <a:r>
                        <a:rPr lang="en-US" sz="1800" baseline="0" dirty="0"/>
                        <a:t> management]</a:t>
                      </a:r>
                      <a:endParaRPr lang="en-US" sz="1800" dirty="0"/>
                    </a:p>
                  </a:txBody>
                  <a:tcPr marL="93260" marR="93260" marT="46630" marB="46630" anchor="ctr"/>
                </a:tc>
                <a:extLst>
                  <a:ext uri="{0D108BD9-81ED-4DB2-BD59-A6C34878D82A}">
                    <a16:rowId xmlns:a16="http://schemas.microsoft.com/office/drawing/2014/main" val="1998402502"/>
                  </a:ext>
                </a:extLst>
              </a:tr>
              <a:tr h="854333">
                <a:tc>
                  <a:txBody>
                    <a:bodyPr/>
                    <a:lstStyle/>
                    <a:p>
                      <a:pPr algn="l"/>
                      <a:r>
                        <a:rPr lang="en-US" sz="1800" dirty="0"/>
                        <a:t>Command</a:t>
                      </a:r>
                      <a:r>
                        <a:rPr lang="en-US" sz="1800" baseline="0" dirty="0"/>
                        <a:t>-line</a:t>
                      </a:r>
                      <a:endParaRPr lang="en-US" sz="1800" dirty="0"/>
                    </a:p>
                  </a:txBody>
                  <a:tcPr marL="93260" marR="93260" marT="46630" marB="46630" anchor="ctr"/>
                </a:tc>
                <a:tc>
                  <a:txBody>
                    <a:bodyPr/>
                    <a:lstStyle/>
                    <a:p>
                      <a:pPr algn="l"/>
                      <a:r>
                        <a:rPr lang="en-US" sz="1800" dirty="0"/>
                        <a:t>Per-framework command-line management</a:t>
                      </a:r>
                      <a:r>
                        <a:rPr lang="en-US" sz="1800" baseline="0" dirty="0"/>
                        <a:t> utilities</a:t>
                      </a:r>
                      <a:endParaRPr lang="en-US" sz="1800" dirty="0"/>
                    </a:p>
                  </a:txBody>
                  <a:tcPr marL="93260" marR="93260" marT="46630" marB="46630" anchor="ctr"/>
                </a:tc>
                <a:tc>
                  <a:txBody>
                    <a:bodyPr/>
                    <a:lstStyle/>
                    <a:p>
                      <a:pPr algn="l"/>
                      <a:r>
                        <a:rPr lang="en-US" sz="1800" dirty="0"/>
                        <a:t>Scriptable,</a:t>
                      </a:r>
                      <a:r>
                        <a:rPr lang="en-US" sz="1800" baseline="0" dirty="0"/>
                        <a:t> no reliance on a GUI</a:t>
                      </a:r>
                      <a:endParaRPr lang="en-US" sz="1800" dirty="0"/>
                    </a:p>
                  </a:txBody>
                  <a:tcPr marL="93260" marR="93260" marT="46630" marB="46630" anchor="ctr"/>
                </a:tc>
                <a:extLst>
                  <a:ext uri="{0D108BD9-81ED-4DB2-BD59-A6C34878D82A}">
                    <a16:rowId xmlns:a16="http://schemas.microsoft.com/office/drawing/2014/main" val="1831301348"/>
                  </a:ext>
                </a:extLst>
              </a:tr>
            </a:tbl>
          </a:graphicData>
        </a:graphic>
      </p:graphicFrame>
      <p:sp>
        <p:nvSpPr>
          <p:cNvPr id="7" name="TextBox 6"/>
          <p:cNvSpPr txBox="1"/>
          <p:nvPr/>
        </p:nvSpPr>
        <p:spPr>
          <a:xfrm>
            <a:off x="686425" y="5466820"/>
            <a:ext cx="11191240" cy="792996"/>
          </a:xfrm>
          <a:prstGeom prst="rect">
            <a:avLst/>
          </a:prstGeom>
          <a:solidFill>
            <a:schemeClr val="bg2"/>
          </a:solidFill>
        </p:spPr>
        <p:txBody>
          <a:bodyPr wrap="square" lIns="186521" tIns="149217" rIns="186521" bIns="149217" rtlCol="0">
            <a:noAutofit/>
          </a:bodyPr>
          <a:lstStyle/>
          <a:p>
            <a:pPr>
              <a:lnSpc>
                <a:spcPct val="90000"/>
              </a:lnSpc>
              <a:spcAft>
                <a:spcPts val="612"/>
              </a:spcAft>
            </a:pPr>
            <a:r>
              <a:rPr lang="en-US" sz="1836" dirty="0">
                <a:solidFill>
                  <a:schemeClr val="tx1">
                    <a:lumMod val="85000"/>
                    <a:lumOff val="15000"/>
                  </a:schemeClr>
                </a:solidFill>
              </a:rPr>
              <a:t>In an </a:t>
            </a:r>
            <a:r>
              <a:rPr lang="en-US" sz="1836" dirty="0" err="1">
                <a:solidFill>
                  <a:schemeClr val="tx1">
                    <a:lumMod val="85000"/>
                    <a:lumOff val="15000"/>
                  </a:schemeClr>
                </a:solidFill>
              </a:rPr>
              <a:t>Ambari</a:t>
            </a:r>
            <a:r>
              <a:rPr lang="en-US" sz="1836" dirty="0">
                <a:solidFill>
                  <a:schemeClr val="tx1">
                    <a:lumMod val="85000"/>
                    <a:lumOff val="15000"/>
                  </a:schemeClr>
                </a:solidFill>
              </a:rPr>
              <a:t>-managed cluster it is recommended to exclusively use </a:t>
            </a:r>
            <a:r>
              <a:rPr lang="en-US" sz="1836" dirty="0" err="1">
                <a:solidFill>
                  <a:schemeClr val="tx1">
                    <a:lumMod val="85000"/>
                    <a:lumOff val="15000"/>
                  </a:schemeClr>
                </a:solidFill>
              </a:rPr>
              <a:t>Ambari</a:t>
            </a:r>
            <a:r>
              <a:rPr lang="en-US" sz="1836" dirty="0">
                <a:solidFill>
                  <a:schemeClr val="tx1">
                    <a:lumMod val="85000"/>
                    <a:lumOff val="15000"/>
                  </a:schemeClr>
                </a:solidFill>
              </a:rPr>
              <a:t>—using other management method may cause conflicts.  </a:t>
            </a:r>
          </a:p>
        </p:txBody>
      </p:sp>
    </p:spTree>
    <p:extLst>
      <p:ext uri="{BB962C8B-B14F-4D97-AF65-F5344CB8AC3E}">
        <p14:creationId xmlns:p14="http://schemas.microsoft.com/office/powerpoint/2010/main" val="12275453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2" y="2695698"/>
            <a:ext cx="12434711" cy="1736571"/>
          </a:xfrm>
          <a:solidFill>
            <a:schemeClr val="accent1"/>
          </a:solidFill>
        </p:spPr>
        <p:txBody>
          <a:bodyPr/>
          <a:lstStyle/>
          <a:p>
            <a:pPr algn="ctr"/>
            <a:r>
              <a:rPr lang="en-US" dirty="0">
                <a:solidFill>
                  <a:schemeClr val="bg1"/>
                </a:solidFill>
              </a:rPr>
              <a:t>Managing Running Applications </a:t>
            </a:r>
            <a:br>
              <a:rPr lang="en-US" dirty="0">
                <a:solidFill>
                  <a:schemeClr val="bg1"/>
                </a:solidFill>
              </a:rPr>
            </a:br>
            <a:r>
              <a:rPr lang="en-US" dirty="0">
                <a:solidFill>
                  <a:schemeClr val="bg1"/>
                </a:solidFill>
              </a:rPr>
              <a:t>with YARN CLI</a:t>
            </a:r>
          </a:p>
        </p:txBody>
      </p:sp>
    </p:spTree>
    <p:extLst>
      <p:ext uri="{BB962C8B-B14F-4D97-AF65-F5344CB8AC3E}">
        <p14:creationId xmlns:p14="http://schemas.microsoft.com/office/powerpoint/2010/main" val="24715640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 Commands to Manage Hadoop Jobs</a:t>
            </a:r>
          </a:p>
        </p:txBody>
      </p:sp>
      <p:graphicFrame>
        <p:nvGraphicFramePr>
          <p:cNvPr id="5" name="Table 4"/>
          <p:cNvGraphicFramePr>
            <a:graphicFrameLocks noGrp="1"/>
          </p:cNvGraphicFramePr>
          <p:nvPr>
            <p:extLst>
              <p:ext uri="{D42A27DB-BD31-4B8C-83A1-F6EECF244321}">
                <p14:modId xmlns:p14="http://schemas.microsoft.com/office/powerpoint/2010/main" val="393340490"/>
              </p:ext>
            </p:extLst>
          </p:nvPr>
        </p:nvGraphicFramePr>
        <p:xfrm>
          <a:off x="275162" y="2003386"/>
          <a:ext cx="11885513" cy="3460950"/>
        </p:xfrm>
        <a:graphic>
          <a:graphicData uri="http://schemas.openxmlformats.org/drawingml/2006/table">
            <a:tbl>
              <a:tblPr firstRow="1" bandRow="1">
                <a:tableStyleId>{F5AB1C69-6EDB-4FF4-983F-18BD219EF322}</a:tableStyleId>
              </a:tblPr>
              <a:tblGrid>
                <a:gridCol w="2407984">
                  <a:extLst>
                    <a:ext uri="{9D8B030D-6E8A-4147-A177-3AD203B41FA5}">
                      <a16:colId xmlns:a16="http://schemas.microsoft.com/office/drawing/2014/main" val="2554726682"/>
                    </a:ext>
                  </a:extLst>
                </a:gridCol>
                <a:gridCol w="3037151">
                  <a:extLst>
                    <a:ext uri="{9D8B030D-6E8A-4147-A177-3AD203B41FA5}">
                      <a16:colId xmlns:a16="http://schemas.microsoft.com/office/drawing/2014/main" val="961401259"/>
                    </a:ext>
                  </a:extLst>
                </a:gridCol>
                <a:gridCol w="6440378">
                  <a:extLst>
                    <a:ext uri="{9D8B030D-6E8A-4147-A177-3AD203B41FA5}">
                      <a16:colId xmlns:a16="http://schemas.microsoft.com/office/drawing/2014/main" val="3905785959"/>
                    </a:ext>
                  </a:extLst>
                </a:gridCol>
              </a:tblGrid>
              <a:tr h="378222">
                <a:tc>
                  <a:txBody>
                    <a:bodyPr/>
                    <a:lstStyle/>
                    <a:p>
                      <a:r>
                        <a:rPr lang="en-US" sz="1800" dirty="0"/>
                        <a:t>Command Name</a:t>
                      </a:r>
                    </a:p>
                  </a:txBody>
                  <a:tcPr marL="93260" marR="93260" marT="46630" marB="46630"/>
                </a:tc>
                <a:tc>
                  <a:txBody>
                    <a:bodyPr/>
                    <a:lstStyle/>
                    <a:p>
                      <a:r>
                        <a:rPr lang="en-US" sz="1800" dirty="0"/>
                        <a:t>Options</a:t>
                      </a:r>
                    </a:p>
                  </a:txBody>
                  <a:tcPr marL="93260" marR="93260" marT="46630" marB="46630"/>
                </a:tc>
                <a:tc>
                  <a:txBody>
                    <a:bodyPr/>
                    <a:lstStyle/>
                    <a:p>
                      <a:r>
                        <a:rPr lang="en-US" sz="1800" dirty="0"/>
                        <a:t>Purpose</a:t>
                      </a:r>
                    </a:p>
                  </a:txBody>
                  <a:tcPr marL="93260" marR="93260" marT="46630" marB="46630"/>
                </a:tc>
                <a:extLst>
                  <a:ext uri="{0D108BD9-81ED-4DB2-BD59-A6C34878D82A}">
                    <a16:rowId xmlns:a16="http://schemas.microsoft.com/office/drawing/2014/main" val="975420755"/>
                  </a:ext>
                </a:extLst>
              </a:tr>
              <a:tr h="653081">
                <a:tc>
                  <a:txBody>
                    <a:bodyPr/>
                    <a:lstStyle/>
                    <a:p>
                      <a:r>
                        <a:rPr lang="en-US" sz="1800" dirty="0">
                          <a:solidFill>
                            <a:schemeClr val="bg2">
                              <a:lumMod val="25000"/>
                            </a:schemeClr>
                          </a:solidFill>
                        </a:rPr>
                        <a:t>application</a:t>
                      </a:r>
                    </a:p>
                  </a:txBody>
                  <a:tcPr marL="93260" marR="93260" marT="46630" marB="46630" anchor="ctr"/>
                </a:tc>
                <a:tc>
                  <a:txBody>
                    <a:bodyPr/>
                    <a:lstStyle/>
                    <a:p>
                      <a:r>
                        <a:rPr lang="en-US" sz="1800" dirty="0">
                          <a:solidFill>
                            <a:schemeClr val="bg2">
                              <a:lumMod val="25000"/>
                            </a:schemeClr>
                          </a:solidFill>
                        </a:rPr>
                        <a:t>-list,</a:t>
                      </a:r>
                      <a:r>
                        <a:rPr lang="en-US" sz="1800" baseline="0" dirty="0">
                          <a:solidFill>
                            <a:schemeClr val="bg2">
                              <a:lumMod val="25000"/>
                            </a:schemeClr>
                          </a:solidFill>
                        </a:rPr>
                        <a:t> -kill, -</a:t>
                      </a:r>
                      <a:r>
                        <a:rPr lang="en-US" sz="1800" baseline="0" dirty="0" err="1">
                          <a:solidFill>
                            <a:schemeClr val="bg2">
                              <a:lumMod val="25000"/>
                            </a:schemeClr>
                          </a:solidFill>
                        </a:rPr>
                        <a:t>appStates</a:t>
                      </a:r>
                      <a:r>
                        <a:rPr lang="en-US" sz="1800" baseline="0" dirty="0">
                          <a:solidFill>
                            <a:schemeClr val="bg2">
                              <a:lumMod val="25000"/>
                            </a:schemeClr>
                          </a:solidFill>
                        </a:rPr>
                        <a:t>, -status</a:t>
                      </a:r>
                      <a:endParaRPr lang="en-US" sz="1800" dirty="0">
                        <a:solidFill>
                          <a:schemeClr val="bg2">
                            <a:lumMod val="25000"/>
                          </a:schemeClr>
                        </a:solidFill>
                      </a:endParaRPr>
                    </a:p>
                  </a:txBody>
                  <a:tcPr marL="93260" marR="93260" marT="46630" marB="46630" anchor="ctr"/>
                </a:tc>
                <a:tc>
                  <a:txBody>
                    <a:bodyPr/>
                    <a:lstStyle/>
                    <a:p>
                      <a:r>
                        <a:rPr lang="en-US" sz="1800" dirty="0">
                          <a:solidFill>
                            <a:schemeClr val="bg2">
                              <a:lumMod val="25000"/>
                            </a:schemeClr>
                          </a:solidFill>
                        </a:rPr>
                        <a:t>List</a:t>
                      </a:r>
                      <a:r>
                        <a:rPr lang="en-US" sz="1800" baseline="0" dirty="0">
                          <a:solidFill>
                            <a:schemeClr val="bg2">
                              <a:lumMod val="25000"/>
                            </a:schemeClr>
                          </a:solidFill>
                        </a:rPr>
                        <a:t> all applications; kill an application, filter based on states, check status</a:t>
                      </a:r>
                      <a:endParaRPr lang="en-US" sz="1800" dirty="0">
                        <a:solidFill>
                          <a:schemeClr val="bg2">
                            <a:lumMod val="25000"/>
                          </a:schemeClr>
                        </a:solidFill>
                      </a:endParaRPr>
                    </a:p>
                  </a:txBody>
                  <a:tcPr marL="93260" marR="93260" marT="46630" marB="46630" anchor="ctr"/>
                </a:tc>
                <a:extLst>
                  <a:ext uri="{0D108BD9-81ED-4DB2-BD59-A6C34878D82A}">
                    <a16:rowId xmlns:a16="http://schemas.microsoft.com/office/drawing/2014/main" val="93176323"/>
                  </a:ext>
                </a:extLst>
              </a:tr>
              <a:tr h="378222">
                <a:tc>
                  <a:txBody>
                    <a:bodyPr/>
                    <a:lstStyle/>
                    <a:p>
                      <a:r>
                        <a:rPr lang="en-US" sz="1800" dirty="0">
                          <a:solidFill>
                            <a:schemeClr val="bg2">
                              <a:lumMod val="25000"/>
                            </a:schemeClr>
                          </a:solidFill>
                        </a:rPr>
                        <a:t>container</a:t>
                      </a:r>
                    </a:p>
                  </a:txBody>
                  <a:tcPr marL="93260" marR="93260" marT="46630" marB="46630"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bg2">
                              <a:lumMod val="25000"/>
                            </a:schemeClr>
                          </a:solidFill>
                        </a:rPr>
                        <a:t>-help, -list, -status</a:t>
                      </a:r>
                    </a:p>
                  </a:txBody>
                  <a:tcPr marL="93260" marR="93260" marT="46630" marB="46630" anchor="ctr"/>
                </a:tc>
                <a:tc>
                  <a:txBody>
                    <a:bodyPr/>
                    <a:lstStyle/>
                    <a:p>
                      <a:r>
                        <a:rPr lang="en-US" sz="1800" dirty="0">
                          <a:solidFill>
                            <a:schemeClr val="bg2">
                              <a:lumMod val="25000"/>
                            </a:schemeClr>
                          </a:solidFill>
                        </a:rPr>
                        <a:t>Print</a:t>
                      </a:r>
                      <a:r>
                        <a:rPr lang="en-US" sz="1800" baseline="0" dirty="0">
                          <a:solidFill>
                            <a:schemeClr val="bg2">
                              <a:lumMod val="25000"/>
                            </a:schemeClr>
                          </a:solidFill>
                        </a:rPr>
                        <a:t> report for a container, list containers for application attempt, print status of container</a:t>
                      </a:r>
                      <a:endParaRPr lang="en-US" sz="1800" dirty="0">
                        <a:solidFill>
                          <a:schemeClr val="bg2">
                            <a:lumMod val="25000"/>
                          </a:schemeClr>
                        </a:solidFill>
                      </a:endParaRPr>
                    </a:p>
                  </a:txBody>
                  <a:tcPr marL="93260" marR="93260" marT="46630" marB="46630" anchor="ctr"/>
                </a:tc>
                <a:extLst>
                  <a:ext uri="{0D108BD9-81ED-4DB2-BD59-A6C34878D82A}">
                    <a16:rowId xmlns:a16="http://schemas.microsoft.com/office/drawing/2014/main" val="348965243"/>
                  </a:ext>
                </a:extLst>
              </a:tr>
              <a:tr h="378222">
                <a:tc>
                  <a:txBody>
                    <a:bodyPr/>
                    <a:lstStyle/>
                    <a:p>
                      <a:r>
                        <a:rPr lang="en-US" sz="1800" dirty="0">
                          <a:solidFill>
                            <a:schemeClr val="bg2">
                              <a:lumMod val="25000"/>
                            </a:schemeClr>
                          </a:solidFill>
                        </a:rPr>
                        <a:t>jars</a:t>
                      </a:r>
                    </a:p>
                  </a:txBody>
                  <a:tcPr marL="93260" marR="93260" marT="46630" marB="46630"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bg2">
                              <a:lumMod val="25000"/>
                            </a:schemeClr>
                          </a:solidFill>
                        </a:rPr>
                        <a:t>&lt;jar&gt;</a:t>
                      </a:r>
                      <a:r>
                        <a:rPr lang="en-US" sz="1800" baseline="0" dirty="0">
                          <a:solidFill>
                            <a:schemeClr val="bg2">
                              <a:lumMod val="25000"/>
                            </a:schemeClr>
                          </a:solidFill>
                        </a:rPr>
                        <a:t> &lt;</a:t>
                      </a:r>
                      <a:r>
                        <a:rPr lang="en-US" sz="1800" baseline="0" dirty="0" err="1">
                          <a:solidFill>
                            <a:schemeClr val="bg2">
                              <a:lumMod val="25000"/>
                            </a:schemeClr>
                          </a:solidFill>
                        </a:rPr>
                        <a:t>mainClass</a:t>
                      </a:r>
                      <a:r>
                        <a:rPr lang="en-US" sz="1800" baseline="0" dirty="0">
                          <a:solidFill>
                            <a:schemeClr val="bg2">
                              <a:lumMod val="25000"/>
                            </a:schemeClr>
                          </a:solidFill>
                        </a:rPr>
                        <a:t>&gt; …</a:t>
                      </a:r>
                      <a:r>
                        <a:rPr lang="en-US" sz="1800" baseline="0" dirty="0" err="1">
                          <a:solidFill>
                            <a:schemeClr val="bg2">
                              <a:lumMod val="25000"/>
                            </a:schemeClr>
                          </a:solidFill>
                        </a:rPr>
                        <a:t>args</a:t>
                      </a:r>
                      <a:endParaRPr lang="en-US" sz="1800" dirty="0">
                        <a:solidFill>
                          <a:schemeClr val="bg2">
                            <a:lumMod val="25000"/>
                          </a:schemeClr>
                        </a:solidFill>
                      </a:endParaRPr>
                    </a:p>
                  </a:txBody>
                  <a:tcPr marL="93260" marR="93260" marT="46630" marB="46630" anchor="ctr"/>
                </a:tc>
                <a:tc>
                  <a:txBody>
                    <a:bodyPr/>
                    <a:lstStyle/>
                    <a:p>
                      <a:r>
                        <a:rPr lang="en-US" sz="1800" dirty="0">
                          <a:solidFill>
                            <a:schemeClr val="bg2">
                              <a:lumMod val="25000"/>
                            </a:schemeClr>
                          </a:solidFill>
                        </a:rPr>
                        <a:t>Runs</a:t>
                      </a:r>
                      <a:r>
                        <a:rPr lang="en-US" sz="1800" baseline="0" dirty="0">
                          <a:solidFill>
                            <a:schemeClr val="bg2">
                              <a:lumMod val="25000"/>
                            </a:schemeClr>
                          </a:solidFill>
                        </a:rPr>
                        <a:t> a bundled user defined jar file</a:t>
                      </a:r>
                      <a:endParaRPr lang="en-US" sz="1800" dirty="0">
                        <a:solidFill>
                          <a:schemeClr val="bg2">
                            <a:lumMod val="25000"/>
                          </a:schemeClr>
                        </a:solidFill>
                      </a:endParaRPr>
                    </a:p>
                  </a:txBody>
                  <a:tcPr marL="93260" marR="93260" marT="46630" marB="46630" anchor="ctr"/>
                </a:tc>
                <a:extLst>
                  <a:ext uri="{0D108BD9-81ED-4DB2-BD59-A6C34878D82A}">
                    <a16:rowId xmlns:a16="http://schemas.microsoft.com/office/drawing/2014/main" val="1323372335"/>
                  </a:ext>
                </a:extLst>
              </a:tr>
              <a:tr h="378222">
                <a:tc>
                  <a:txBody>
                    <a:bodyPr/>
                    <a:lstStyle/>
                    <a:p>
                      <a:r>
                        <a:rPr lang="en-US" sz="1800" dirty="0">
                          <a:solidFill>
                            <a:schemeClr val="bg2">
                              <a:lumMod val="25000"/>
                            </a:schemeClr>
                          </a:solidFill>
                        </a:rPr>
                        <a:t>logs</a:t>
                      </a:r>
                    </a:p>
                  </a:txBody>
                  <a:tcPr marL="93260" marR="93260" marT="46630" marB="46630"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bg2">
                              <a:lumMod val="25000"/>
                            </a:schemeClr>
                          </a:solidFill>
                        </a:rPr>
                        <a:t>-</a:t>
                      </a:r>
                      <a:r>
                        <a:rPr lang="en-US" sz="1800" dirty="0" err="1">
                          <a:solidFill>
                            <a:schemeClr val="bg2">
                              <a:lumMod val="25000"/>
                            </a:schemeClr>
                          </a:solidFill>
                        </a:rPr>
                        <a:t>applicationId</a:t>
                      </a:r>
                      <a:endParaRPr lang="en-US" sz="1800" dirty="0">
                        <a:solidFill>
                          <a:schemeClr val="bg2">
                            <a:lumMod val="25000"/>
                          </a:schemeClr>
                        </a:solidFill>
                      </a:endParaRPr>
                    </a:p>
                  </a:txBody>
                  <a:tcPr marL="93260" marR="93260" marT="46630" marB="46630" anchor="ctr"/>
                </a:tc>
                <a:tc>
                  <a:txBody>
                    <a:bodyPr/>
                    <a:lstStyle/>
                    <a:p>
                      <a:r>
                        <a:rPr lang="en-US" sz="1800" dirty="0">
                          <a:solidFill>
                            <a:schemeClr val="bg2">
                              <a:lumMod val="25000"/>
                            </a:schemeClr>
                          </a:solidFill>
                        </a:rPr>
                        <a:t>Retrieve</a:t>
                      </a:r>
                      <a:r>
                        <a:rPr lang="en-US" sz="1800" baseline="0" dirty="0">
                          <a:solidFill>
                            <a:schemeClr val="bg2">
                              <a:lumMod val="25000"/>
                            </a:schemeClr>
                          </a:solidFill>
                        </a:rPr>
                        <a:t> container logs by a specific application identifier</a:t>
                      </a:r>
                      <a:endParaRPr lang="en-US" sz="1800" dirty="0">
                        <a:solidFill>
                          <a:schemeClr val="bg2">
                            <a:lumMod val="25000"/>
                          </a:schemeClr>
                        </a:solidFill>
                      </a:endParaRPr>
                    </a:p>
                  </a:txBody>
                  <a:tcPr marL="93260" marR="93260" marT="46630" marB="46630" anchor="ctr"/>
                </a:tc>
                <a:extLst>
                  <a:ext uri="{0D108BD9-81ED-4DB2-BD59-A6C34878D82A}">
                    <a16:rowId xmlns:a16="http://schemas.microsoft.com/office/drawing/2014/main" val="4264237397"/>
                  </a:ext>
                </a:extLst>
              </a:tr>
              <a:tr h="653081">
                <a:tc>
                  <a:txBody>
                    <a:bodyPr/>
                    <a:lstStyle/>
                    <a:p>
                      <a:r>
                        <a:rPr lang="en-US" sz="1800" dirty="0">
                          <a:solidFill>
                            <a:schemeClr val="bg2">
                              <a:lumMod val="25000"/>
                            </a:schemeClr>
                          </a:solidFill>
                        </a:rPr>
                        <a:t>node</a:t>
                      </a:r>
                    </a:p>
                  </a:txBody>
                  <a:tcPr marL="93260" marR="93260" marT="46630" marB="46630"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bg2">
                              <a:lumMod val="25000"/>
                            </a:schemeClr>
                          </a:solidFill>
                        </a:rPr>
                        <a:t>-all, -list, -states,</a:t>
                      </a:r>
                      <a:r>
                        <a:rPr lang="en-US" sz="1800" baseline="0" dirty="0">
                          <a:solidFill>
                            <a:schemeClr val="bg2">
                              <a:lumMod val="25000"/>
                            </a:schemeClr>
                          </a:solidFill>
                        </a:rPr>
                        <a:t> -status</a:t>
                      </a:r>
                      <a:endParaRPr lang="en-US" sz="1800" dirty="0">
                        <a:solidFill>
                          <a:schemeClr val="bg2">
                            <a:lumMod val="25000"/>
                          </a:schemeClr>
                        </a:solidFill>
                      </a:endParaRPr>
                    </a:p>
                  </a:txBody>
                  <a:tcPr marL="93260" marR="93260" marT="46630" marB="46630" anchor="ctr"/>
                </a:tc>
                <a:tc>
                  <a:txBody>
                    <a:bodyPr/>
                    <a:lstStyle/>
                    <a:p>
                      <a:r>
                        <a:rPr lang="en-US" sz="1800" dirty="0">
                          <a:solidFill>
                            <a:schemeClr val="bg2">
                              <a:lumMod val="25000"/>
                            </a:schemeClr>
                          </a:solidFill>
                        </a:rPr>
                        <a:t>Print</a:t>
                      </a:r>
                      <a:r>
                        <a:rPr lang="en-US" sz="1800" baseline="0" dirty="0">
                          <a:solidFill>
                            <a:schemeClr val="bg2">
                              <a:lumMod val="25000"/>
                            </a:schemeClr>
                          </a:solidFill>
                        </a:rPr>
                        <a:t> node report</a:t>
                      </a:r>
                      <a:endParaRPr lang="en-US" sz="1800" dirty="0">
                        <a:solidFill>
                          <a:schemeClr val="bg2">
                            <a:lumMod val="25000"/>
                          </a:schemeClr>
                        </a:solidFill>
                      </a:endParaRPr>
                    </a:p>
                  </a:txBody>
                  <a:tcPr marL="93260" marR="93260" marT="46630" marB="46630" anchor="ctr"/>
                </a:tc>
                <a:extLst>
                  <a:ext uri="{0D108BD9-81ED-4DB2-BD59-A6C34878D82A}">
                    <a16:rowId xmlns:a16="http://schemas.microsoft.com/office/drawing/2014/main" val="41062149"/>
                  </a:ext>
                </a:extLst>
              </a:tr>
              <a:tr h="378222">
                <a:tc>
                  <a:txBody>
                    <a:bodyPr/>
                    <a:lstStyle/>
                    <a:p>
                      <a:r>
                        <a:rPr lang="en-US" sz="1800" dirty="0">
                          <a:solidFill>
                            <a:schemeClr val="bg2">
                              <a:lumMod val="25000"/>
                            </a:schemeClr>
                          </a:solidFill>
                        </a:rPr>
                        <a:t>queue</a:t>
                      </a:r>
                    </a:p>
                  </a:txBody>
                  <a:tcPr marL="93260" marR="93260" marT="46630" marB="46630" anchor="ctr"/>
                </a:tc>
                <a:tc>
                  <a:txBody>
                    <a:bodyPr/>
                    <a:lstStyle/>
                    <a:p>
                      <a:r>
                        <a:rPr lang="en-US" sz="1800" dirty="0">
                          <a:solidFill>
                            <a:schemeClr val="bg2">
                              <a:lumMod val="25000"/>
                            </a:schemeClr>
                          </a:solidFill>
                        </a:rPr>
                        <a:t>-help, -status</a:t>
                      </a:r>
                    </a:p>
                  </a:txBody>
                  <a:tcPr marL="93260" marR="93260" marT="46630" marB="46630" anchor="ctr"/>
                </a:tc>
                <a:tc>
                  <a:txBody>
                    <a:bodyPr/>
                    <a:lstStyle/>
                    <a:p>
                      <a:r>
                        <a:rPr lang="en-US" sz="1800" dirty="0">
                          <a:solidFill>
                            <a:schemeClr val="bg2">
                              <a:lumMod val="25000"/>
                            </a:schemeClr>
                          </a:solidFill>
                        </a:rPr>
                        <a:t>View queue</a:t>
                      </a:r>
                      <a:r>
                        <a:rPr lang="en-US" sz="1800" baseline="0" dirty="0">
                          <a:solidFill>
                            <a:schemeClr val="bg2">
                              <a:lumMod val="25000"/>
                            </a:schemeClr>
                          </a:solidFill>
                        </a:rPr>
                        <a:t> information </a:t>
                      </a:r>
                      <a:endParaRPr lang="en-US" sz="1800" dirty="0">
                        <a:solidFill>
                          <a:schemeClr val="bg2">
                            <a:lumMod val="25000"/>
                          </a:schemeClr>
                        </a:solidFill>
                      </a:endParaRPr>
                    </a:p>
                  </a:txBody>
                  <a:tcPr marL="93260" marR="93260" marT="46630" marB="46630" anchor="ctr"/>
                </a:tc>
                <a:extLst>
                  <a:ext uri="{0D108BD9-81ED-4DB2-BD59-A6C34878D82A}">
                    <a16:rowId xmlns:a16="http://schemas.microsoft.com/office/drawing/2014/main" val="4244174746"/>
                  </a:ext>
                </a:extLst>
              </a:tr>
            </a:tbl>
          </a:graphicData>
        </a:graphic>
      </p:graphicFrame>
    </p:spTree>
    <p:extLst>
      <p:ext uri="{BB962C8B-B14F-4D97-AF65-F5344CB8AC3E}">
        <p14:creationId xmlns:p14="http://schemas.microsoft.com/office/powerpoint/2010/main" val="31718672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 CLI</a:t>
            </a:r>
          </a:p>
        </p:txBody>
      </p:sp>
      <p:sp>
        <p:nvSpPr>
          <p:cNvPr id="3" name="TextBox 2"/>
          <p:cNvSpPr txBox="1"/>
          <p:nvPr/>
        </p:nvSpPr>
        <p:spPr>
          <a:xfrm>
            <a:off x="742950" y="1464469"/>
            <a:ext cx="9336881" cy="4450449"/>
          </a:xfrm>
          <a:prstGeom prst="rect">
            <a:avLst/>
          </a:prstGeom>
          <a:noFill/>
        </p:spPr>
        <p:txBody>
          <a:bodyPr wrap="square" lIns="182880" tIns="146304" rIns="182880" bIns="146304" rtlCol="0">
            <a:spAutoFit/>
          </a:bodyPr>
          <a:lstStyle/>
          <a:p>
            <a:pPr>
              <a:lnSpc>
                <a:spcPct val="90000"/>
              </a:lnSpc>
              <a:spcAft>
                <a:spcPts val="600"/>
              </a:spcAft>
            </a:pPr>
            <a:r>
              <a:rPr lang="en-US" sz="2500" dirty="0">
                <a:latin typeface="Consolas" panose="020B0609020204030204" pitchFamily="49" charset="0"/>
              </a:rPr>
              <a:t># yarn</a:t>
            </a:r>
            <a:br>
              <a:rPr lang="en-US" sz="2500" dirty="0">
                <a:latin typeface="Consolas" panose="020B0609020204030204" pitchFamily="49" charset="0"/>
              </a:rPr>
            </a:br>
            <a:r>
              <a:rPr lang="en-US" sz="2500" dirty="0">
                <a:latin typeface="Consolas" panose="020B0609020204030204" pitchFamily="49" charset="0"/>
              </a:rPr>
              <a:t>Usage: yarn [--</a:t>
            </a:r>
            <a:r>
              <a:rPr lang="en-US" sz="2500" dirty="0" err="1">
                <a:latin typeface="Consolas" panose="020B0609020204030204" pitchFamily="49" charset="0"/>
              </a:rPr>
              <a:t>config</a:t>
            </a:r>
            <a:r>
              <a:rPr lang="en-US" sz="2500" dirty="0">
                <a:latin typeface="Consolas" panose="020B0609020204030204" pitchFamily="49" charset="0"/>
              </a:rPr>
              <a:t> </a:t>
            </a:r>
            <a:r>
              <a:rPr lang="en-US" sz="2500" dirty="0" err="1">
                <a:latin typeface="Consolas" panose="020B0609020204030204" pitchFamily="49" charset="0"/>
              </a:rPr>
              <a:t>confdir</a:t>
            </a:r>
            <a:r>
              <a:rPr lang="en-US" sz="2500" dirty="0">
                <a:latin typeface="Consolas" panose="020B0609020204030204" pitchFamily="49" charset="0"/>
              </a:rPr>
              <a:t>] COMMAND</a:t>
            </a:r>
            <a:br>
              <a:rPr lang="en-US" sz="2500" dirty="0">
                <a:latin typeface="Consolas" panose="020B0609020204030204" pitchFamily="49" charset="0"/>
              </a:rPr>
            </a:br>
            <a:r>
              <a:rPr lang="en-US" sz="2500" dirty="0">
                <a:latin typeface="Consolas" panose="020B0609020204030204" pitchFamily="49" charset="0"/>
              </a:rPr>
              <a:t>where COMMAND is one of:</a:t>
            </a:r>
            <a:br>
              <a:rPr lang="en-US" sz="2500" dirty="0">
                <a:latin typeface="Consolas" panose="020B0609020204030204" pitchFamily="49" charset="0"/>
              </a:rPr>
            </a:br>
            <a:r>
              <a:rPr lang="en-US" sz="2500" dirty="0" err="1">
                <a:latin typeface="Consolas" panose="020B0609020204030204" pitchFamily="49" charset="0"/>
              </a:rPr>
              <a:t>resourcemanager</a:t>
            </a:r>
            <a:r>
              <a:rPr lang="en-US" sz="2500" dirty="0">
                <a:latin typeface="Consolas" panose="020B0609020204030204" pitchFamily="49" charset="0"/>
              </a:rPr>
              <a:t> -format-state-store deletes the </a:t>
            </a:r>
            <a:r>
              <a:rPr lang="en-US" sz="2500" dirty="0" err="1">
                <a:latin typeface="Consolas" panose="020B0609020204030204" pitchFamily="49" charset="0"/>
              </a:rPr>
              <a:t>RMStateStore</a:t>
            </a:r>
            <a:br>
              <a:rPr lang="en-US" sz="2500" dirty="0">
                <a:latin typeface="Consolas" panose="020B0609020204030204" pitchFamily="49" charset="0"/>
              </a:rPr>
            </a:br>
            <a:r>
              <a:rPr lang="en-US" sz="2500" dirty="0" err="1">
                <a:latin typeface="Consolas" panose="020B0609020204030204" pitchFamily="49" charset="0"/>
              </a:rPr>
              <a:t>resourcemanager</a:t>
            </a:r>
            <a:r>
              <a:rPr lang="en-US" sz="2500" dirty="0">
                <a:latin typeface="Consolas" panose="020B0609020204030204" pitchFamily="49" charset="0"/>
              </a:rPr>
              <a:t> run the </a:t>
            </a:r>
            <a:r>
              <a:rPr lang="en-US" sz="2500" dirty="0" err="1">
                <a:latin typeface="Consolas" panose="020B0609020204030204" pitchFamily="49" charset="0"/>
              </a:rPr>
              <a:t>ResourceManager</a:t>
            </a:r>
            <a:br>
              <a:rPr lang="en-US" sz="2500" dirty="0">
                <a:latin typeface="Consolas" panose="020B0609020204030204" pitchFamily="49" charset="0"/>
              </a:rPr>
            </a:br>
            <a:r>
              <a:rPr lang="en-US" sz="2500" dirty="0">
                <a:latin typeface="Consolas" panose="020B0609020204030204" pitchFamily="49" charset="0"/>
              </a:rPr>
              <a:t>...</a:t>
            </a:r>
            <a:br>
              <a:rPr lang="en-US" sz="2500" dirty="0">
                <a:latin typeface="Consolas" panose="020B0609020204030204" pitchFamily="49" charset="0"/>
              </a:rPr>
            </a:br>
            <a:r>
              <a:rPr lang="en-US" sz="2500" dirty="0">
                <a:latin typeface="Consolas" panose="020B0609020204030204" pitchFamily="49" charset="0"/>
              </a:rPr>
              <a:t>Most commands print help when invoked w/o parameters.</a:t>
            </a:r>
            <a:br>
              <a:rPr lang="en-US" sz="2500" dirty="0">
                <a:latin typeface="Consolas" panose="020B0609020204030204" pitchFamily="49" charset="0"/>
              </a:rPr>
            </a:br>
            <a:r>
              <a:rPr lang="en-US" sz="2500" dirty="0">
                <a:latin typeface="Consolas" panose="020B0609020204030204" pitchFamily="49" charset="0"/>
              </a:rPr>
              <a:t>#</a:t>
            </a:r>
            <a:br>
              <a:rPr lang="en-US" sz="2500" dirty="0">
                <a:latin typeface="Consolas" panose="020B0609020204030204" pitchFamily="49" charset="0"/>
              </a:rPr>
            </a:br>
            <a:br>
              <a:rPr lang="en-US" sz="2500" dirty="0">
                <a:latin typeface="Consolas" panose="020B0609020204030204" pitchFamily="49" charset="0"/>
              </a:rPr>
            </a:br>
            <a:endParaRPr lang="en-US" sz="25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3588451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YARN Applications</a:t>
            </a:r>
          </a:p>
        </p:txBody>
      </p:sp>
      <p:sp>
        <p:nvSpPr>
          <p:cNvPr id="3" name="TextBox 2"/>
          <p:cNvSpPr txBox="1"/>
          <p:nvPr/>
        </p:nvSpPr>
        <p:spPr>
          <a:xfrm>
            <a:off x="742950" y="1464469"/>
            <a:ext cx="9336881" cy="5358390"/>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Consolas" panose="020B0609020204030204" pitchFamily="49" charset="0"/>
              </a:rPr>
              <a:t># yarn application -list</a:t>
            </a:r>
            <a:br>
              <a:rPr lang="en-US" sz="2000" dirty="0">
                <a:latin typeface="Consolas" panose="020B0609020204030204" pitchFamily="49" charset="0"/>
              </a:rPr>
            </a:br>
            <a:endParaRPr lang="en-US" sz="2000" dirty="0">
              <a:latin typeface="Consolas" panose="020B0609020204030204" pitchFamily="49" charset="0"/>
            </a:endParaRPr>
          </a:p>
          <a:p>
            <a:pPr>
              <a:lnSpc>
                <a:spcPct val="90000"/>
              </a:lnSpc>
              <a:spcAft>
                <a:spcPts val="600"/>
              </a:spcAft>
            </a:pPr>
            <a:r>
              <a:rPr lang="en-US" sz="2000" dirty="0">
                <a:latin typeface="Consolas" panose="020B0609020204030204" pitchFamily="49" charset="0"/>
              </a:rPr>
              <a:t>15/12/23 05:11:37 INFO </a:t>
            </a:r>
            <a:r>
              <a:rPr lang="en-US" sz="2000" dirty="0" err="1">
                <a:latin typeface="Consolas" panose="020B0609020204030204" pitchFamily="49" charset="0"/>
              </a:rPr>
              <a:t>client.ConfiguredRMFailoverProxyProvider</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Failing over to rm219</a:t>
            </a:r>
            <a:br>
              <a:rPr lang="en-US" sz="2000" dirty="0">
                <a:latin typeface="Consolas" panose="020B0609020204030204" pitchFamily="49" charset="0"/>
              </a:rPr>
            </a:br>
            <a:r>
              <a:rPr lang="en-US" sz="2000" dirty="0">
                <a:latin typeface="Consolas" panose="020B0609020204030204" pitchFamily="49" charset="0"/>
              </a:rPr>
              <a:t>Total number of applications (application-types: [] and states:</a:t>
            </a:r>
            <a:br>
              <a:rPr lang="en-US" sz="2000" dirty="0">
                <a:latin typeface="Consolas" panose="020B0609020204030204" pitchFamily="49" charset="0"/>
              </a:rPr>
            </a:br>
            <a:r>
              <a:rPr lang="en-US" sz="2000" dirty="0">
                <a:latin typeface="Consolas" panose="020B0609020204030204" pitchFamily="49" charset="0"/>
              </a:rPr>
              <a:t>[SUBMITTED, ACCEPTED, RUNNING]):2</a:t>
            </a:r>
            <a:br>
              <a:rPr lang="en-US" sz="2000" dirty="0">
                <a:latin typeface="Consolas" panose="020B0609020204030204" pitchFamily="49" charset="0"/>
              </a:rPr>
            </a:br>
            <a:r>
              <a:rPr lang="en-US" sz="2000" dirty="0">
                <a:latin typeface="Consolas" panose="020B0609020204030204" pitchFamily="49" charset="0"/>
              </a:rPr>
              <a:t>Application-Id Application-Name Application-Type</a:t>
            </a:r>
            <a:br>
              <a:rPr lang="en-US" sz="2000" dirty="0">
                <a:latin typeface="Consolas" panose="020B0609020204030204" pitchFamily="49" charset="0"/>
              </a:rPr>
            </a:br>
            <a:r>
              <a:rPr lang="en-US" sz="2000" dirty="0">
                <a:latin typeface="Consolas" panose="020B0609020204030204" pitchFamily="49" charset="0"/>
              </a:rPr>
              <a:t>User Queue State Final-State</a:t>
            </a:r>
            <a:br>
              <a:rPr lang="en-US" sz="2000" dirty="0">
                <a:latin typeface="Consolas" panose="020B0609020204030204" pitchFamily="49" charset="0"/>
              </a:rPr>
            </a:br>
            <a:r>
              <a:rPr lang="en-US" sz="2000" dirty="0">
                <a:latin typeface="Consolas" panose="020B0609020204030204" pitchFamily="49" charset="0"/>
              </a:rPr>
              <a:t>Progress Tracking-URL</a:t>
            </a:r>
            <a:br>
              <a:rPr lang="en-US" sz="2000" dirty="0">
                <a:latin typeface="Consolas" panose="020B0609020204030204" pitchFamily="49" charset="0"/>
              </a:rPr>
            </a:br>
            <a:r>
              <a:rPr lang="en-US" sz="2000" dirty="0">
                <a:latin typeface="Consolas" panose="020B0609020204030204" pitchFamily="49" charset="0"/>
              </a:rPr>
              <a:t>application_1448106546957_4368 </a:t>
            </a:r>
            <a:r>
              <a:rPr lang="en-US" sz="2000" dirty="0" err="1">
                <a:latin typeface="Consolas" panose="020B0609020204030204" pitchFamily="49" charset="0"/>
              </a:rPr>
              <a:t>PriceAggregatorJob</a:t>
            </a:r>
            <a:r>
              <a:rPr lang="en-US" sz="2000" dirty="0">
                <a:latin typeface="Consolas" panose="020B0609020204030204" pitchFamily="49" charset="0"/>
              </a:rPr>
              <a:t> MAPREDUCE</a:t>
            </a:r>
            <a:br>
              <a:rPr lang="en-US" sz="2000" dirty="0">
                <a:latin typeface="Consolas" panose="020B0609020204030204" pitchFamily="49" charset="0"/>
              </a:rPr>
            </a:br>
            <a:r>
              <a:rPr lang="en-US" sz="2000" dirty="0" err="1">
                <a:latin typeface="Consolas" panose="020B0609020204030204" pitchFamily="49" charset="0"/>
              </a:rPr>
              <a:t>salesuser</a:t>
            </a:r>
            <a:r>
              <a:rPr lang="en-US" sz="2000" dirty="0">
                <a:latin typeface="Consolas" panose="020B0609020204030204" pitchFamily="49" charset="0"/>
              </a:rPr>
              <a:t> </a:t>
            </a:r>
            <a:r>
              <a:rPr lang="en-US" sz="2000" dirty="0" err="1">
                <a:latin typeface="Consolas" panose="020B0609020204030204" pitchFamily="49" charset="0"/>
              </a:rPr>
              <a:t>root.produser</a:t>
            </a:r>
            <a:r>
              <a:rPr lang="en-US" sz="2000" dirty="0">
                <a:latin typeface="Consolas" panose="020B0609020204030204" pitchFamily="49" charset="0"/>
              </a:rPr>
              <a:t> RUNNING UNDEFINED</a:t>
            </a:r>
            <a:br>
              <a:rPr lang="en-US" sz="2000" dirty="0">
                <a:latin typeface="Consolas" panose="020B0609020204030204" pitchFamily="49" charset="0"/>
              </a:rPr>
            </a:br>
            <a:r>
              <a:rPr lang="en-US" sz="2000" dirty="0">
                <a:latin typeface="Consolas" panose="020B0609020204030204" pitchFamily="49" charset="0"/>
              </a:rPr>
              <a:t>55.07% http://hadoop02:40417</a:t>
            </a:r>
            <a:br>
              <a:rPr lang="en-US" sz="2000" dirty="0">
                <a:latin typeface="Consolas" panose="020B0609020204030204" pitchFamily="49" charset="0"/>
              </a:rPr>
            </a:br>
            <a:r>
              <a:rPr lang="en-US" sz="2000" dirty="0">
                <a:latin typeface="Consolas" panose="020B0609020204030204" pitchFamily="49" charset="0"/>
              </a:rPr>
              <a:t>application_1448106546957_4369 DataSorter-Xml2AvroTransformerJob</a:t>
            </a:r>
            <a:br>
              <a:rPr lang="en-US" sz="2000" dirty="0">
                <a:latin typeface="Consolas" panose="020B0609020204030204" pitchFamily="49" charset="0"/>
              </a:rPr>
            </a:br>
            <a:r>
              <a:rPr lang="en-US" sz="2000" dirty="0">
                <a:latin typeface="Consolas" panose="020B0609020204030204" pitchFamily="49" charset="0"/>
              </a:rPr>
              <a:t>MAPREDUCE </a:t>
            </a:r>
            <a:r>
              <a:rPr lang="en-US" sz="2000" dirty="0" err="1">
                <a:latin typeface="Consolas" panose="020B0609020204030204" pitchFamily="49" charset="0"/>
              </a:rPr>
              <a:t>produser</a:t>
            </a:r>
            <a:r>
              <a:rPr lang="en-US" sz="2000" dirty="0">
                <a:latin typeface="Consolas" panose="020B0609020204030204" pitchFamily="49" charset="0"/>
              </a:rPr>
              <a:t> </a:t>
            </a:r>
            <a:r>
              <a:rPr lang="en-US" sz="2000" dirty="0" err="1">
                <a:latin typeface="Consolas" panose="020B0609020204030204" pitchFamily="49" charset="0"/>
              </a:rPr>
              <a:t>root.produserproduser</a:t>
            </a:r>
            <a:r>
              <a:rPr lang="en-US" sz="2000" dirty="0">
                <a:latin typeface="Consolas" panose="020B0609020204030204" pitchFamily="49" charset="0"/>
              </a:rPr>
              <a:t> RUNNING</a:t>
            </a:r>
            <a:br>
              <a:rPr lang="en-US" sz="2000" dirty="0">
                <a:latin typeface="Consolas" panose="020B0609020204030204" pitchFamily="49" charset="0"/>
              </a:rPr>
            </a:br>
            <a:r>
              <a:rPr lang="en-US" sz="2000" dirty="0">
                <a:latin typeface="Consolas" panose="020B0609020204030204" pitchFamily="49" charset="0"/>
              </a:rPr>
              <a:t>UNDEFINED 5% http://hadoop03:27264</a:t>
            </a:r>
            <a:br>
              <a:rPr lang="en-US" sz="2000" dirty="0">
                <a:latin typeface="Consolas" panose="020B0609020204030204" pitchFamily="49" charset="0"/>
              </a:rPr>
            </a:br>
            <a:r>
              <a:rPr lang="en-US" sz="2000" dirty="0">
                <a:latin typeface="Consolas" panose="020B0609020204030204" pitchFamily="49" charset="0"/>
              </a:rPr>
              <a:t># </a:t>
            </a:r>
            <a:br>
              <a:rPr lang="en-US" sz="2000" dirty="0">
                <a:latin typeface="Consolas" panose="020B0609020204030204" pitchFamily="49" charset="0"/>
              </a:rPr>
            </a:br>
            <a:br>
              <a:rPr lang="en-US" sz="2000" dirty="0">
                <a:latin typeface="Consolas" panose="020B0609020204030204" pitchFamily="49" charset="0"/>
              </a:rPr>
            </a:br>
            <a:endParaRPr lang="en-US" sz="20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36587443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Killing a Running Application</a:t>
            </a:r>
          </a:p>
        </p:txBody>
      </p:sp>
      <p:sp>
        <p:nvSpPr>
          <p:cNvPr id="3" name="TextBox 2"/>
          <p:cNvSpPr txBox="1"/>
          <p:nvPr/>
        </p:nvSpPr>
        <p:spPr>
          <a:xfrm>
            <a:off x="742950" y="1464469"/>
            <a:ext cx="9336881" cy="4028795"/>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Consolas" panose="020B0609020204030204" pitchFamily="49" charset="0"/>
              </a:rPr>
              <a:t>$ yarn application –kill application_1389385968629_0025</a:t>
            </a:r>
            <a:br>
              <a:rPr lang="en-US" sz="2400" dirty="0">
                <a:latin typeface="Consolas" panose="020B0609020204030204" pitchFamily="49" charset="0"/>
              </a:rPr>
            </a:br>
            <a:endParaRPr lang="en-US" sz="2400" dirty="0">
              <a:latin typeface="Consolas" panose="020B0609020204030204" pitchFamily="49" charset="0"/>
            </a:endParaRPr>
          </a:p>
          <a:p>
            <a:pPr>
              <a:lnSpc>
                <a:spcPct val="90000"/>
              </a:lnSpc>
              <a:spcAft>
                <a:spcPts val="600"/>
              </a:spcAft>
            </a:pPr>
            <a:r>
              <a:rPr lang="en-US" sz="2400" dirty="0">
                <a:latin typeface="Consolas" panose="020B0609020204030204" pitchFamily="49" charset="0"/>
              </a:rPr>
              <a:t>16/07/10 16:53:30 INFO </a:t>
            </a:r>
            <a:r>
              <a:rPr lang="en-US" sz="2400" dirty="0" err="1">
                <a:latin typeface="Consolas" panose="020B0609020204030204" pitchFamily="49" charset="0"/>
              </a:rPr>
              <a:t>client.YarnClientImpl</a:t>
            </a:r>
            <a:r>
              <a:rPr lang="en-US" sz="2400" dirty="0">
                <a:latin typeface="Consolas" panose="020B0609020204030204" pitchFamily="49" charset="0"/>
              </a:rPr>
              <a:t>: Killing application </a:t>
            </a:r>
            <a:r>
              <a:rPr lang="en-US" sz="2400" dirty="0" err="1">
                <a:latin typeface="Consolas" panose="020B0609020204030204" pitchFamily="49" charset="0"/>
              </a:rPr>
              <a:t>application</a:t>
            </a:r>
            <a:r>
              <a:rPr lang="en-US" sz="2400" dirty="0">
                <a:latin typeface="Consolas" panose="020B0609020204030204" pitchFamily="49" charset="0"/>
              </a:rPr>
              <a:t>_</a:t>
            </a:r>
            <a:br>
              <a:rPr lang="en-US" sz="2400" dirty="0">
                <a:latin typeface="Consolas" panose="020B0609020204030204" pitchFamily="49" charset="0"/>
              </a:rPr>
            </a:br>
            <a:r>
              <a:rPr lang="en-US" sz="2400" dirty="0">
                <a:latin typeface="Consolas" panose="020B0609020204030204" pitchFamily="49" charset="0"/>
              </a:rPr>
              <a:t>1389385968629_0025</a:t>
            </a:r>
            <a:br>
              <a:rPr lang="en-US" sz="2400" dirty="0">
                <a:latin typeface="Consolas" panose="020B0609020204030204" pitchFamily="49" charset="0"/>
              </a:rPr>
            </a:br>
            <a:r>
              <a:rPr lang="en-US" sz="2400" dirty="0">
                <a:latin typeface="Consolas" panose="020B0609020204030204" pitchFamily="49" charset="0"/>
              </a:rPr>
              <a:t>16/07/10 16:53:30 INFO </a:t>
            </a:r>
            <a:r>
              <a:rPr lang="en-US" sz="2400" dirty="0" err="1">
                <a:latin typeface="Consolas" panose="020B0609020204030204" pitchFamily="49" charset="0"/>
              </a:rPr>
              <a:t>service.AbstractService</a:t>
            </a:r>
            <a:r>
              <a:rPr lang="en-US" sz="2400" dirty="0">
                <a:latin typeface="Consolas" panose="020B0609020204030204" pitchFamily="49" charset="0"/>
              </a:rPr>
              <a:t>: </a:t>
            </a:r>
            <a:r>
              <a:rPr lang="en-US" sz="2400" dirty="0" err="1">
                <a:latin typeface="Consolas" panose="020B0609020204030204" pitchFamily="49" charset="0"/>
              </a:rPr>
              <a:t>Service:org.apache.hadoop.yarn</a:t>
            </a:r>
            <a:br>
              <a:rPr lang="en-US" sz="2400" dirty="0">
                <a:latin typeface="Consolas" panose="020B0609020204030204" pitchFamily="49" charset="0"/>
              </a:rPr>
            </a:br>
            <a:r>
              <a:rPr lang="en-US" sz="2400" dirty="0">
                <a:latin typeface="Consolas" panose="020B0609020204030204" pitchFamily="49" charset="0"/>
              </a:rPr>
              <a:t>.</a:t>
            </a:r>
            <a:r>
              <a:rPr lang="en-US" sz="2400" dirty="0" err="1">
                <a:latin typeface="Consolas" panose="020B0609020204030204" pitchFamily="49" charset="0"/>
              </a:rPr>
              <a:t>client.YarnClientImpl</a:t>
            </a:r>
            <a:r>
              <a:rPr lang="en-US" sz="2400" dirty="0">
                <a:latin typeface="Consolas" panose="020B0609020204030204" pitchFamily="49" charset="0"/>
              </a:rPr>
              <a:t> is stopped. </a:t>
            </a:r>
            <a:br>
              <a:rPr lang="en-US" sz="2400" dirty="0">
                <a:latin typeface="Consolas" panose="020B0609020204030204" pitchFamily="49" charset="0"/>
              </a:rPr>
            </a:br>
            <a:br>
              <a:rPr lang="en-US" sz="2400" dirty="0">
                <a:latin typeface="Consolas" panose="020B0609020204030204" pitchFamily="49" charset="0"/>
              </a:rPr>
            </a:br>
            <a:endParaRPr lang="en-US" sz="24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25673245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2" y="2695698"/>
            <a:ext cx="12434711" cy="1736571"/>
          </a:xfrm>
          <a:solidFill>
            <a:schemeClr val="accent1"/>
          </a:solidFill>
        </p:spPr>
        <p:txBody>
          <a:bodyPr/>
          <a:lstStyle/>
          <a:p>
            <a:pPr algn="ctr"/>
            <a:r>
              <a:rPr lang="en-US" dirty="0">
                <a:solidFill>
                  <a:schemeClr val="bg1"/>
                </a:solidFill>
              </a:rPr>
              <a:t>Managing YARN Queues</a:t>
            </a:r>
          </a:p>
        </p:txBody>
      </p:sp>
    </p:spTree>
    <p:extLst>
      <p:ext uri="{BB962C8B-B14F-4D97-AF65-F5344CB8AC3E}">
        <p14:creationId xmlns:p14="http://schemas.microsoft.com/office/powerpoint/2010/main" val="24378132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95575"/>
            <a:ext cx="12433300" cy="1736725"/>
          </a:xfrm>
          <a:solidFill>
            <a:srgbClr val="002060"/>
          </a:solidFill>
        </p:spPr>
        <p:txBody>
          <a:bodyPr/>
          <a:lstStyle/>
          <a:p>
            <a:pPr algn="ctr"/>
            <a:r>
              <a:rPr lang="en-US" dirty="0">
                <a:solidFill>
                  <a:schemeClr val="tx1"/>
                </a:solidFill>
              </a:rPr>
              <a:t>Understanding the</a:t>
            </a:r>
            <a:br>
              <a:rPr lang="en-US" dirty="0">
                <a:solidFill>
                  <a:schemeClr val="tx1"/>
                </a:solidFill>
              </a:rPr>
            </a:br>
            <a:r>
              <a:rPr lang="en-US" dirty="0">
                <a:solidFill>
                  <a:schemeClr val="tx1"/>
                </a:solidFill>
              </a:rPr>
              <a:t>Hadoop Framework</a:t>
            </a:r>
          </a:p>
        </p:txBody>
      </p:sp>
    </p:spTree>
    <p:extLst>
      <p:ext uri="{BB962C8B-B14F-4D97-AF65-F5344CB8AC3E}">
        <p14:creationId xmlns:p14="http://schemas.microsoft.com/office/powerpoint/2010/main" val="1671089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YARN Scheduler</a:t>
            </a:r>
          </a:p>
        </p:txBody>
      </p:sp>
      <p:sp>
        <p:nvSpPr>
          <p:cNvPr id="3" name="TextBox 2"/>
          <p:cNvSpPr txBox="1"/>
          <p:nvPr/>
        </p:nvSpPr>
        <p:spPr>
          <a:xfrm>
            <a:off x="419100" y="1524000"/>
            <a:ext cx="11188700" cy="556460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The YARN Scheduler is a single component that controls resource usage according to cluster administrator’s parameters. </a:t>
            </a:r>
          </a:p>
          <a:p>
            <a:pPr>
              <a:lnSpc>
                <a:spcPct val="90000"/>
              </a:lnSpc>
              <a:spcAft>
                <a:spcPts val="600"/>
              </a:spcAft>
            </a:pPr>
            <a:r>
              <a:rPr lang="en-US" sz="2400" dirty="0">
                <a:gradFill>
                  <a:gsLst>
                    <a:gs pos="2917">
                      <a:schemeClr val="tx1"/>
                    </a:gs>
                    <a:gs pos="30000">
                      <a:schemeClr val="tx1"/>
                    </a:gs>
                  </a:gsLst>
                  <a:lin ang="5400000" scaled="0"/>
                </a:gradFill>
                <a:latin typeface="+mj-lt"/>
              </a:rPr>
              <a:t>Three different kinds of resource schedulers:</a:t>
            </a:r>
          </a:p>
          <a:p>
            <a:pPr marL="457200" indent="-457200">
              <a:lnSpc>
                <a:spcPct val="90000"/>
              </a:lnSpc>
              <a:spcAft>
                <a:spcPts val="600"/>
              </a:spcAft>
              <a:buFont typeface="+mj-lt"/>
              <a:buAutoNum type="arabicPeriod"/>
            </a:pPr>
            <a:r>
              <a:rPr lang="en-US" sz="2400" dirty="0">
                <a:solidFill>
                  <a:srgbClr val="FF0000"/>
                </a:solidFill>
                <a:latin typeface="+mj-lt"/>
              </a:rPr>
              <a:t>First-in, first-out </a:t>
            </a:r>
            <a:r>
              <a:rPr lang="en-US" sz="2400" dirty="0">
                <a:gradFill>
                  <a:gsLst>
                    <a:gs pos="2917">
                      <a:schemeClr val="tx1"/>
                    </a:gs>
                    <a:gs pos="30000">
                      <a:schemeClr val="tx1"/>
                    </a:gs>
                  </a:gsLst>
                  <a:lin ang="5400000" scaled="0"/>
                </a:gradFill>
                <a:latin typeface="+mj-lt"/>
              </a:rPr>
              <a:t>(FIFO): the simplest early Hadoop scheduler. Uses a single queue for all jobs. </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No concept of priority</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Jobs are queued by submission time</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be burdened/hogged by large applications</a:t>
            </a:r>
          </a:p>
          <a:p>
            <a:pPr marL="457200" indent="-457200">
              <a:lnSpc>
                <a:spcPct val="90000"/>
              </a:lnSpc>
              <a:spcAft>
                <a:spcPts val="600"/>
              </a:spcAft>
              <a:buFont typeface="+mj-lt"/>
              <a:buAutoNum type="arabicPeriod"/>
            </a:pPr>
            <a:r>
              <a:rPr lang="en-US" sz="2400" dirty="0">
                <a:solidFill>
                  <a:schemeClr val="accent1">
                    <a:lumMod val="75000"/>
                    <a:lumOff val="25000"/>
                  </a:schemeClr>
                </a:solidFill>
                <a:latin typeface="+mj-lt"/>
              </a:rPr>
              <a:t>Capacity scheduler</a:t>
            </a:r>
            <a:r>
              <a:rPr lang="en-US" sz="2400" dirty="0">
                <a:gradFill>
                  <a:gsLst>
                    <a:gs pos="2917">
                      <a:schemeClr val="tx1"/>
                    </a:gs>
                    <a:gs pos="30000">
                      <a:schemeClr val="tx1"/>
                    </a:gs>
                  </a:gsLst>
                  <a:lin ang="5400000" scaled="0"/>
                </a:gradFill>
                <a:latin typeface="+mj-lt"/>
              </a:rPr>
              <a:t>: submit jobs in queues, each of which is guaranteed a minimum amount of resources (RAM and CPU).</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Queues with a greater gap between their used capacity and granted resources are offered priority</a:t>
            </a:r>
          </a:p>
          <a:p>
            <a:pPr marL="457200" indent="-457200">
              <a:lnSpc>
                <a:spcPct val="90000"/>
              </a:lnSpc>
              <a:spcAft>
                <a:spcPts val="600"/>
              </a:spcAft>
              <a:buFont typeface="Arial" panose="020B0604020202020204" pitchFamily="34" charset="0"/>
              <a:buChar char="•"/>
            </a:pPr>
            <a:r>
              <a:rPr lang="en-US" sz="2400" dirty="0">
                <a:solidFill>
                  <a:srgbClr val="00B050"/>
                </a:solidFill>
                <a:latin typeface="+mj-lt"/>
              </a:rPr>
              <a:t>Fair scheduler</a:t>
            </a:r>
            <a:r>
              <a:rPr lang="en-US" sz="2400" dirty="0">
                <a:gradFill>
                  <a:gsLst>
                    <a:gs pos="2917">
                      <a:schemeClr val="tx1"/>
                    </a:gs>
                    <a:gs pos="30000">
                      <a:schemeClr val="tx1"/>
                    </a:gs>
                  </a:gsLst>
                  <a:lin ang="5400000" scaled="0"/>
                </a:gradFill>
                <a:latin typeface="+mj-lt"/>
              </a:rPr>
              <a:t>: assigns jobs to queues/pools, with guaranteed minimum resources. Think of it as dynamic resource balancing. Higher cluster utilization.</a:t>
            </a:r>
          </a:p>
        </p:txBody>
      </p:sp>
    </p:spTree>
    <p:extLst>
      <p:ext uri="{BB962C8B-B14F-4D97-AF65-F5344CB8AC3E}">
        <p14:creationId xmlns:p14="http://schemas.microsoft.com/office/powerpoint/2010/main" val="22667377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bwMode="auto">
          <a:xfrm>
            <a:off x="5604479" y="1376083"/>
            <a:ext cx="5020236" cy="845214"/>
          </a:xfrm>
          <a:prstGeom prst="round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p:cNvSpPr/>
          <p:nvPr/>
        </p:nvSpPr>
        <p:spPr bwMode="auto">
          <a:xfrm>
            <a:off x="5586549" y="2232212"/>
            <a:ext cx="5038166" cy="3289408"/>
          </a:xfrm>
          <a:prstGeom prst="round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1041445" y="1308847"/>
            <a:ext cx="2644588" cy="4195482"/>
          </a:xfrm>
          <a:prstGeom prst="rect">
            <a:avLst/>
          </a:prstGeom>
          <a:solidFill>
            <a:schemeClr val="bg1">
              <a:lumMod val="8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Arrow Connector 4"/>
          <p:cNvCxnSpPr/>
          <p:nvPr/>
        </p:nvCxnSpPr>
        <p:spPr>
          <a:xfrm flipV="1">
            <a:off x="1023515" y="914401"/>
            <a:ext cx="0" cy="473336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93209" y="5504329"/>
            <a:ext cx="419548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565880" y="1308847"/>
            <a:ext cx="22411" cy="4518212"/>
          </a:xfrm>
          <a:prstGeom prst="line">
            <a:avLst/>
          </a:prstGeom>
          <a:ln w="158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686033" y="1308847"/>
            <a:ext cx="502023" cy="4195482"/>
          </a:xfrm>
          <a:prstGeom prst="rect">
            <a:avLst/>
          </a:prstGeom>
          <a:solidFill>
            <a:schemeClr val="accent3">
              <a:lumMod val="40000"/>
              <a:lumOff val="60000"/>
            </a:schemeClr>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2197891" y="2752165"/>
            <a:ext cx="609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1</a:t>
            </a:r>
          </a:p>
        </p:txBody>
      </p:sp>
      <p:sp>
        <p:nvSpPr>
          <p:cNvPr id="14" name="TextBox 13"/>
          <p:cNvSpPr txBox="1"/>
          <p:nvPr/>
        </p:nvSpPr>
        <p:spPr>
          <a:xfrm>
            <a:off x="3632245" y="3842015"/>
            <a:ext cx="609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2</a:t>
            </a:r>
          </a:p>
        </p:txBody>
      </p:sp>
      <p:sp>
        <p:nvSpPr>
          <p:cNvPr id="15" name="TextBox 14"/>
          <p:cNvSpPr txBox="1"/>
          <p:nvPr/>
        </p:nvSpPr>
        <p:spPr>
          <a:xfrm>
            <a:off x="4335971" y="5561703"/>
            <a:ext cx="12192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time</a:t>
            </a:r>
          </a:p>
        </p:txBody>
      </p:sp>
      <p:sp>
        <p:nvSpPr>
          <p:cNvPr id="16" name="TextBox 15"/>
          <p:cNvSpPr txBox="1"/>
          <p:nvPr/>
        </p:nvSpPr>
        <p:spPr>
          <a:xfrm>
            <a:off x="992137" y="699886"/>
            <a:ext cx="1815353" cy="572464"/>
          </a:xfrm>
          <a:prstGeom prst="rect">
            <a:avLst/>
          </a:prstGeom>
          <a:noFill/>
        </p:spPr>
        <p:txBody>
          <a:bodyPr wrap="square" lIns="182880" tIns="146304" rIns="182880" bIns="146304" rtlCol="0">
            <a:spAutoFit/>
          </a:bodyPr>
          <a:lstStyle/>
          <a:p>
            <a:pPr>
              <a:lnSpc>
                <a:spcPct val="90000"/>
              </a:lnSpc>
              <a:spcAft>
                <a:spcPts val="600"/>
              </a:spcAft>
            </a:pPr>
            <a:r>
              <a:rPr lang="en-US" sz="2000" i="1" dirty="0">
                <a:gradFill>
                  <a:gsLst>
                    <a:gs pos="2917">
                      <a:schemeClr val="tx1"/>
                    </a:gs>
                    <a:gs pos="30000">
                      <a:schemeClr val="tx1"/>
                    </a:gs>
                  </a:gsLst>
                  <a:lin ang="5400000" scaled="0"/>
                </a:gradFill>
                <a:latin typeface="+mj-lt"/>
              </a:rPr>
              <a:t>utilization</a:t>
            </a:r>
          </a:p>
        </p:txBody>
      </p:sp>
      <p:sp>
        <p:nvSpPr>
          <p:cNvPr id="17" name="TextBox 16"/>
          <p:cNvSpPr txBox="1"/>
          <p:nvPr/>
        </p:nvSpPr>
        <p:spPr>
          <a:xfrm>
            <a:off x="1431409" y="5531225"/>
            <a:ext cx="228151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Job 2 submitted</a:t>
            </a:r>
          </a:p>
        </p:txBody>
      </p:sp>
      <p:sp>
        <p:nvSpPr>
          <p:cNvPr id="19" name="TextBox 18"/>
          <p:cNvSpPr txBox="1"/>
          <p:nvPr/>
        </p:nvSpPr>
        <p:spPr>
          <a:xfrm>
            <a:off x="920420" y="6173860"/>
            <a:ext cx="4253753"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latin typeface="+mj-lt"/>
              </a:rPr>
              <a:t>1. FIFO Scheduler</a:t>
            </a:r>
          </a:p>
        </p:txBody>
      </p:sp>
      <p:sp>
        <p:nvSpPr>
          <p:cNvPr id="20" name="Rectangle 19"/>
          <p:cNvSpPr/>
          <p:nvPr/>
        </p:nvSpPr>
        <p:spPr bwMode="auto">
          <a:xfrm>
            <a:off x="5604479" y="2232212"/>
            <a:ext cx="2644588" cy="3289408"/>
          </a:xfrm>
          <a:prstGeom prst="rect">
            <a:avLst/>
          </a:prstGeom>
          <a:solidFill>
            <a:schemeClr val="bg1">
              <a:lumMod val="8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20"/>
          <p:cNvCxnSpPr/>
          <p:nvPr/>
        </p:nvCxnSpPr>
        <p:spPr>
          <a:xfrm flipV="1">
            <a:off x="5586549" y="931692"/>
            <a:ext cx="0" cy="473336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156243" y="5504329"/>
            <a:ext cx="5898778" cy="1729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128914" y="1326138"/>
            <a:ext cx="22411" cy="4518212"/>
          </a:xfrm>
          <a:prstGeom prst="line">
            <a:avLst/>
          </a:prstGeom>
          <a:ln w="158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rot="5400000">
            <a:off x="6523080" y="997334"/>
            <a:ext cx="845213" cy="1602713"/>
          </a:xfrm>
          <a:prstGeom prst="rect">
            <a:avLst/>
          </a:prstGeom>
          <a:solidFill>
            <a:schemeClr val="accent3">
              <a:lumMod val="40000"/>
              <a:lumOff val="60000"/>
            </a:schemeClr>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6760925" y="2769456"/>
            <a:ext cx="609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1</a:t>
            </a:r>
          </a:p>
        </p:txBody>
      </p:sp>
      <p:sp>
        <p:nvSpPr>
          <p:cNvPr id="26" name="TextBox 25"/>
          <p:cNvSpPr txBox="1"/>
          <p:nvPr/>
        </p:nvSpPr>
        <p:spPr>
          <a:xfrm>
            <a:off x="6456125" y="1653953"/>
            <a:ext cx="609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2</a:t>
            </a:r>
          </a:p>
        </p:txBody>
      </p:sp>
      <p:sp>
        <p:nvSpPr>
          <p:cNvPr id="27" name="TextBox 26"/>
          <p:cNvSpPr txBox="1"/>
          <p:nvPr/>
        </p:nvSpPr>
        <p:spPr>
          <a:xfrm>
            <a:off x="10250625" y="5501123"/>
            <a:ext cx="12192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time</a:t>
            </a:r>
          </a:p>
        </p:txBody>
      </p:sp>
      <p:sp>
        <p:nvSpPr>
          <p:cNvPr id="28" name="TextBox 27"/>
          <p:cNvSpPr txBox="1"/>
          <p:nvPr/>
        </p:nvSpPr>
        <p:spPr>
          <a:xfrm>
            <a:off x="5555171" y="717177"/>
            <a:ext cx="1815353" cy="572464"/>
          </a:xfrm>
          <a:prstGeom prst="rect">
            <a:avLst/>
          </a:prstGeom>
          <a:noFill/>
        </p:spPr>
        <p:txBody>
          <a:bodyPr wrap="square" lIns="182880" tIns="146304" rIns="182880" bIns="146304" rtlCol="0">
            <a:spAutoFit/>
          </a:bodyPr>
          <a:lstStyle/>
          <a:p>
            <a:pPr>
              <a:lnSpc>
                <a:spcPct val="90000"/>
              </a:lnSpc>
              <a:spcAft>
                <a:spcPts val="600"/>
              </a:spcAft>
            </a:pPr>
            <a:r>
              <a:rPr lang="en-US" sz="2000" i="1" dirty="0">
                <a:gradFill>
                  <a:gsLst>
                    <a:gs pos="2917">
                      <a:schemeClr val="tx1"/>
                    </a:gs>
                    <a:gs pos="30000">
                      <a:schemeClr val="tx1"/>
                    </a:gs>
                  </a:gsLst>
                  <a:lin ang="5400000" scaled="0"/>
                </a:gradFill>
                <a:latin typeface="+mj-lt"/>
              </a:rPr>
              <a:t>utilization</a:t>
            </a:r>
          </a:p>
        </p:txBody>
      </p:sp>
      <p:sp>
        <p:nvSpPr>
          <p:cNvPr id="29" name="TextBox 28"/>
          <p:cNvSpPr txBox="1"/>
          <p:nvPr/>
        </p:nvSpPr>
        <p:spPr>
          <a:xfrm>
            <a:off x="5994443" y="5548515"/>
            <a:ext cx="228151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Job 2 submitted</a:t>
            </a:r>
          </a:p>
        </p:txBody>
      </p:sp>
      <p:sp>
        <p:nvSpPr>
          <p:cNvPr id="30" name="TextBox 29"/>
          <p:cNvSpPr txBox="1"/>
          <p:nvPr/>
        </p:nvSpPr>
        <p:spPr>
          <a:xfrm>
            <a:off x="5483454" y="6182442"/>
            <a:ext cx="4253753"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latin typeface="+mj-lt"/>
              </a:rPr>
              <a:t>2. Capacity scheduler</a:t>
            </a:r>
          </a:p>
        </p:txBody>
      </p:sp>
      <p:sp>
        <p:nvSpPr>
          <p:cNvPr id="32" name="TextBox 31"/>
          <p:cNvSpPr txBox="1"/>
          <p:nvPr/>
        </p:nvSpPr>
        <p:spPr>
          <a:xfrm>
            <a:off x="8630065" y="3555783"/>
            <a:ext cx="168984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Queue A</a:t>
            </a:r>
          </a:p>
        </p:txBody>
      </p:sp>
      <p:sp>
        <p:nvSpPr>
          <p:cNvPr id="34" name="TextBox 33"/>
          <p:cNvSpPr txBox="1"/>
          <p:nvPr/>
        </p:nvSpPr>
        <p:spPr>
          <a:xfrm>
            <a:off x="8630064" y="1523966"/>
            <a:ext cx="168984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Queue B</a:t>
            </a:r>
          </a:p>
        </p:txBody>
      </p:sp>
    </p:spTree>
    <p:extLst>
      <p:ext uri="{BB962C8B-B14F-4D97-AF65-F5344CB8AC3E}">
        <p14:creationId xmlns:p14="http://schemas.microsoft.com/office/powerpoint/2010/main" val="8385531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958201" y="1289636"/>
            <a:ext cx="2644588" cy="4195482"/>
          </a:xfrm>
          <a:prstGeom prst="rect">
            <a:avLst/>
          </a:prstGeom>
          <a:solidFill>
            <a:schemeClr val="bg1">
              <a:lumMod val="8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Arrow Connector 4"/>
          <p:cNvCxnSpPr/>
          <p:nvPr/>
        </p:nvCxnSpPr>
        <p:spPr>
          <a:xfrm flipV="1">
            <a:off x="940271" y="895190"/>
            <a:ext cx="0" cy="473336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09965" y="5485118"/>
            <a:ext cx="419548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82636" y="1289636"/>
            <a:ext cx="22411" cy="4518212"/>
          </a:xfrm>
          <a:prstGeom prst="line">
            <a:avLst/>
          </a:prstGeom>
          <a:ln w="158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602789" y="1289636"/>
            <a:ext cx="502023" cy="4195482"/>
          </a:xfrm>
          <a:prstGeom prst="rect">
            <a:avLst/>
          </a:prstGeom>
          <a:solidFill>
            <a:schemeClr val="accent3">
              <a:lumMod val="40000"/>
              <a:lumOff val="60000"/>
            </a:schemeClr>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2114647" y="2732954"/>
            <a:ext cx="609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1</a:t>
            </a:r>
          </a:p>
        </p:txBody>
      </p:sp>
      <p:sp>
        <p:nvSpPr>
          <p:cNvPr id="14" name="TextBox 13"/>
          <p:cNvSpPr txBox="1"/>
          <p:nvPr/>
        </p:nvSpPr>
        <p:spPr>
          <a:xfrm>
            <a:off x="3549001" y="3822804"/>
            <a:ext cx="609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2</a:t>
            </a:r>
          </a:p>
        </p:txBody>
      </p:sp>
      <p:sp>
        <p:nvSpPr>
          <p:cNvPr id="15" name="TextBox 14"/>
          <p:cNvSpPr txBox="1"/>
          <p:nvPr/>
        </p:nvSpPr>
        <p:spPr>
          <a:xfrm>
            <a:off x="4042060" y="5485118"/>
            <a:ext cx="12192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time</a:t>
            </a:r>
          </a:p>
        </p:txBody>
      </p:sp>
      <p:sp>
        <p:nvSpPr>
          <p:cNvPr id="16" name="TextBox 15"/>
          <p:cNvSpPr txBox="1"/>
          <p:nvPr/>
        </p:nvSpPr>
        <p:spPr>
          <a:xfrm>
            <a:off x="908893" y="680675"/>
            <a:ext cx="1815353" cy="572464"/>
          </a:xfrm>
          <a:prstGeom prst="rect">
            <a:avLst/>
          </a:prstGeom>
          <a:noFill/>
        </p:spPr>
        <p:txBody>
          <a:bodyPr wrap="square" lIns="182880" tIns="146304" rIns="182880" bIns="146304" rtlCol="0">
            <a:spAutoFit/>
          </a:bodyPr>
          <a:lstStyle/>
          <a:p>
            <a:pPr>
              <a:lnSpc>
                <a:spcPct val="90000"/>
              </a:lnSpc>
              <a:spcAft>
                <a:spcPts val="600"/>
              </a:spcAft>
            </a:pPr>
            <a:r>
              <a:rPr lang="en-US" sz="2000" i="1" dirty="0">
                <a:gradFill>
                  <a:gsLst>
                    <a:gs pos="2917">
                      <a:schemeClr val="tx1"/>
                    </a:gs>
                    <a:gs pos="30000">
                      <a:schemeClr val="tx1"/>
                    </a:gs>
                  </a:gsLst>
                  <a:lin ang="5400000" scaled="0"/>
                </a:gradFill>
                <a:latin typeface="+mj-lt"/>
              </a:rPr>
              <a:t>utilization</a:t>
            </a:r>
          </a:p>
        </p:txBody>
      </p:sp>
      <p:sp>
        <p:nvSpPr>
          <p:cNvPr id="17" name="TextBox 16"/>
          <p:cNvSpPr txBox="1"/>
          <p:nvPr/>
        </p:nvSpPr>
        <p:spPr>
          <a:xfrm>
            <a:off x="1357135" y="5573476"/>
            <a:ext cx="228151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Job 2 submitted</a:t>
            </a:r>
          </a:p>
        </p:txBody>
      </p:sp>
      <p:sp>
        <p:nvSpPr>
          <p:cNvPr id="19" name="TextBox 18"/>
          <p:cNvSpPr txBox="1"/>
          <p:nvPr/>
        </p:nvSpPr>
        <p:spPr>
          <a:xfrm>
            <a:off x="837176" y="6145940"/>
            <a:ext cx="4253753"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latin typeface="+mj-lt"/>
              </a:rPr>
              <a:t>1. FIFO Scheduler</a:t>
            </a:r>
          </a:p>
        </p:txBody>
      </p:sp>
      <p:sp>
        <p:nvSpPr>
          <p:cNvPr id="35" name="Rectangle 34"/>
          <p:cNvSpPr/>
          <p:nvPr/>
        </p:nvSpPr>
        <p:spPr bwMode="auto">
          <a:xfrm>
            <a:off x="7094540" y="1289636"/>
            <a:ext cx="2644588" cy="4195482"/>
          </a:xfrm>
          <a:prstGeom prst="rect">
            <a:avLst/>
          </a:prstGeom>
          <a:solidFill>
            <a:schemeClr val="bg1">
              <a:lumMod val="8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Arrow Connector 35"/>
          <p:cNvCxnSpPr/>
          <p:nvPr/>
        </p:nvCxnSpPr>
        <p:spPr>
          <a:xfrm flipV="1">
            <a:off x="7076610" y="895190"/>
            <a:ext cx="0" cy="473336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646304" y="5485118"/>
            <a:ext cx="419548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618975" y="1289636"/>
            <a:ext cx="22411" cy="4518212"/>
          </a:xfrm>
          <a:prstGeom prst="line">
            <a:avLst/>
          </a:prstGeom>
          <a:ln w="158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7636904" y="1289635"/>
            <a:ext cx="609600" cy="2015783"/>
          </a:xfrm>
          <a:prstGeom prst="rect">
            <a:avLst/>
          </a:prstGeom>
          <a:solidFill>
            <a:schemeClr val="accent3">
              <a:lumMod val="40000"/>
              <a:lumOff val="60000"/>
            </a:schemeClr>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8250986" y="2732954"/>
            <a:ext cx="609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1</a:t>
            </a:r>
          </a:p>
        </p:txBody>
      </p:sp>
      <p:sp>
        <p:nvSpPr>
          <p:cNvPr id="41" name="TextBox 40"/>
          <p:cNvSpPr txBox="1"/>
          <p:nvPr/>
        </p:nvSpPr>
        <p:spPr>
          <a:xfrm>
            <a:off x="7583116" y="1958145"/>
            <a:ext cx="609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2</a:t>
            </a:r>
          </a:p>
        </p:txBody>
      </p:sp>
      <p:sp>
        <p:nvSpPr>
          <p:cNvPr id="42" name="TextBox 41"/>
          <p:cNvSpPr txBox="1"/>
          <p:nvPr/>
        </p:nvSpPr>
        <p:spPr>
          <a:xfrm>
            <a:off x="10178399" y="5485118"/>
            <a:ext cx="12192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time</a:t>
            </a:r>
          </a:p>
        </p:txBody>
      </p:sp>
      <p:sp>
        <p:nvSpPr>
          <p:cNvPr id="43" name="TextBox 42"/>
          <p:cNvSpPr txBox="1"/>
          <p:nvPr/>
        </p:nvSpPr>
        <p:spPr>
          <a:xfrm>
            <a:off x="7045232" y="680675"/>
            <a:ext cx="1815353" cy="572464"/>
          </a:xfrm>
          <a:prstGeom prst="rect">
            <a:avLst/>
          </a:prstGeom>
          <a:noFill/>
        </p:spPr>
        <p:txBody>
          <a:bodyPr wrap="square" lIns="182880" tIns="146304" rIns="182880" bIns="146304" rtlCol="0">
            <a:spAutoFit/>
          </a:bodyPr>
          <a:lstStyle/>
          <a:p>
            <a:pPr>
              <a:lnSpc>
                <a:spcPct val="90000"/>
              </a:lnSpc>
              <a:spcAft>
                <a:spcPts val="600"/>
              </a:spcAft>
            </a:pPr>
            <a:r>
              <a:rPr lang="en-US" sz="2000" i="1" dirty="0">
                <a:gradFill>
                  <a:gsLst>
                    <a:gs pos="2917">
                      <a:schemeClr val="tx1"/>
                    </a:gs>
                    <a:gs pos="30000">
                      <a:schemeClr val="tx1"/>
                    </a:gs>
                  </a:gsLst>
                  <a:lin ang="5400000" scaled="0"/>
                </a:gradFill>
                <a:latin typeface="+mj-lt"/>
              </a:rPr>
              <a:t>utilization</a:t>
            </a:r>
          </a:p>
        </p:txBody>
      </p:sp>
      <p:sp>
        <p:nvSpPr>
          <p:cNvPr id="44" name="TextBox 43"/>
          <p:cNvSpPr txBox="1"/>
          <p:nvPr/>
        </p:nvSpPr>
        <p:spPr>
          <a:xfrm>
            <a:off x="7480020" y="5455018"/>
            <a:ext cx="228151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Job 2 submitted</a:t>
            </a:r>
          </a:p>
        </p:txBody>
      </p:sp>
      <p:sp>
        <p:nvSpPr>
          <p:cNvPr id="45" name="TextBox 44"/>
          <p:cNvSpPr txBox="1"/>
          <p:nvPr/>
        </p:nvSpPr>
        <p:spPr>
          <a:xfrm>
            <a:off x="6973515" y="6145940"/>
            <a:ext cx="4253753"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latin typeface="+mj-lt"/>
              </a:rPr>
              <a:t>3. Fair Scheduler</a:t>
            </a:r>
          </a:p>
        </p:txBody>
      </p:sp>
    </p:spTree>
    <p:extLst>
      <p:ext uri="{BB962C8B-B14F-4D97-AF65-F5344CB8AC3E}">
        <p14:creationId xmlns:p14="http://schemas.microsoft.com/office/powerpoint/2010/main" val="5203890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82576"/>
            <a:ext cx="11889564" cy="917575"/>
          </a:xfrm>
        </p:spPr>
        <p:txBody>
          <a:bodyPr/>
          <a:lstStyle/>
          <a:p>
            <a:r>
              <a:rPr lang="en-US" dirty="0"/>
              <a:t>High-Availability / Reliability of HDInsight</a:t>
            </a:r>
          </a:p>
        </p:txBody>
      </p:sp>
      <p:sp>
        <p:nvSpPr>
          <p:cNvPr id="3" name="TextBox 2"/>
          <p:cNvSpPr txBox="1"/>
          <p:nvPr/>
        </p:nvSpPr>
        <p:spPr>
          <a:xfrm>
            <a:off x="368300" y="1409700"/>
            <a:ext cx="11506200" cy="42350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chemeClr val="bg2">
                    <a:lumMod val="25000"/>
                  </a:schemeClr>
                </a:solidFill>
                <a:latin typeface="+mj-lt"/>
              </a:rPr>
              <a:t>HDInsight is a high-availability environment</a:t>
            </a:r>
          </a:p>
          <a:p>
            <a:pPr marL="809271" lvl="1" indent="-342900">
              <a:lnSpc>
                <a:spcPct val="90000"/>
              </a:lnSpc>
              <a:spcAft>
                <a:spcPts val="600"/>
              </a:spcAft>
              <a:buFont typeface="Arial" panose="020B0604020202020204" pitchFamily="34" charset="0"/>
              <a:buChar char="•"/>
            </a:pPr>
            <a:r>
              <a:rPr lang="en-US" sz="2400" dirty="0">
                <a:solidFill>
                  <a:schemeClr val="bg2">
                    <a:lumMod val="25000"/>
                  </a:schemeClr>
                </a:solidFill>
                <a:latin typeface="+mj-lt"/>
              </a:rPr>
              <a:t>This means it has two </a:t>
            </a:r>
            <a:r>
              <a:rPr lang="en-US" sz="2400" i="1" dirty="0" err="1">
                <a:solidFill>
                  <a:schemeClr val="bg2">
                    <a:lumMod val="25000"/>
                  </a:schemeClr>
                </a:solidFill>
                <a:latin typeface="+mj-lt"/>
              </a:rPr>
              <a:t>HeadNodes</a:t>
            </a:r>
            <a:endParaRPr lang="en-US" sz="2400" dirty="0">
              <a:solidFill>
                <a:schemeClr val="bg2">
                  <a:lumMod val="25000"/>
                </a:schemeClr>
              </a:solidFill>
              <a:latin typeface="+mj-lt"/>
            </a:endParaRPr>
          </a:p>
          <a:p>
            <a:pPr marL="1389942" lvl="2" indent="-457200">
              <a:lnSpc>
                <a:spcPct val="90000"/>
              </a:lnSpc>
              <a:spcAft>
                <a:spcPts val="600"/>
              </a:spcAft>
              <a:buFont typeface="+mj-lt"/>
              <a:buAutoNum type="arabicPeriod"/>
            </a:pPr>
            <a:r>
              <a:rPr lang="en-US" sz="2400" dirty="0">
                <a:solidFill>
                  <a:schemeClr val="bg2">
                    <a:lumMod val="25000"/>
                  </a:schemeClr>
                </a:solidFill>
                <a:latin typeface="+mj-lt"/>
              </a:rPr>
              <a:t>Core services, </a:t>
            </a:r>
            <a:r>
              <a:rPr lang="en-US" sz="2400" dirty="0">
                <a:solidFill>
                  <a:schemeClr val="bg2">
                    <a:lumMod val="25000"/>
                  </a:schemeClr>
                </a:solidFill>
                <a:latin typeface="Consolas" panose="020B0609020204030204" pitchFamily="49" charset="0"/>
              </a:rPr>
              <a:t>yarn</a:t>
            </a:r>
            <a:r>
              <a:rPr lang="en-US" sz="2400" dirty="0">
                <a:solidFill>
                  <a:schemeClr val="bg2">
                    <a:lumMod val="25000"/>
                  </a:schemeClr>
                </a:solidFill>
                <a:latin typeface="+mj-lt"/>
              </a:rPr>
              <a:t> and </a:t>
            </a:r>
            <a:r>
              <a:rPr lang="en-US" sz="2400" dirty="0" err="1">
                <a:solidFill>
                  <a:schemeClr val="bg2">
                    <a:lumMod val="25000"/>
                  </a:schemeClr>
                </a:solidFill>
                <a:latin typeface="Consolas" panose="020B0609020204030204" pitchFamily="49" charset="0"/>
              </a:rPr>
              <a:t>hdfs</a:t>
            </a:r>
            <a:r>
              <a:rPr lang="en-US" sz="2400" dirty="0">
                <a:solidFill>
                  <a:schemeClr val="bg2">
                    <a:lumMod val="25000"/>
                  </a:schemeClr>
                </a:solidFill>
                <a:latin typeface="+mj-lt"/>
              </a:rPr>
              <a:t>, run on a single </a:t>
            </a:r>
            <a:r>
              <a:rPr lang="en-US" sz="2400" dirty="0" err="1">
                <a:solidFill>
                  <a:schemeClr val="bg2">
                    <a:lumMod val="25000"/>
                  </a:schemeClr>
                </a:solidFill>
                <a:latin typeface="+mj-lt"/>
              </a:rPr>
              <a:t>HeadNode</a:t>
            </a:r>
            <a:r>
              <a:rPr lang="en-US" sz="2400" dirty="0">
                <a:solidFill>
                  <a:schemeClr val="bg2">
                    <a:lumMod val="25000"/>
                  </a:schemeClr>
                </a:solidFill>
                <a:latin typeface="+mj-lt"/>
              </a:rPr>
              <a:t> at a specific time</a:t>
            </a:r>
          </a:p>
          <a:p>
            <a:pPr marL="1389942" lvl="2" indent="-457200">
              <a:lnSpc>
                <a:spcPct val="90000"/>
              </a:lnSpc>
              <a:spcAft>
                <a:spcPts val="600"/>
              </a:spcAft>
              <a:buFont typeface="+mj-lt"/>
              <a:buAutoNum type="arabicPeriod"/>
            </a:pPr>
            <a:r>
              <a:rPr lang="en-US" sz="2400" dirty="0">
                <a:solidFill>
                  <a:schemeClr val="bg2">
                    <a:lumMod val="25000"/>
                  </a:schemeClr>
                </a:solidFill>
                <a:latin typeface="+mj-lt"/>
              </a:rPr>
              <a:t>Other services like HiveServer2 run simultaneously on both</a:t>
            </a:r>
          </a:p>
          <a:p>
            <a:pPr marL="457200" indent="-457200">
              <a:lnSpc>
                <a:spcPct val="90000"/>
              </a:lnSpc>
              <a:spcAft>
                <a:spcPts val="600"/>
              </a:spcAft>
              <a:buFont typeface="Arial" panose="020B0604020202020204" pitchFamily="34" charset="0"/>
              <a:buChar char="•"/>
            </a:pPr>
            <a:r>
              <a:rPr lang="en-US" sz="2400" dirty="0">
                <a:solidFill>
                  <a:schemeClr val="accent6">
                    <a:lumMod val="60000"/>
                    <a:lumOff val="40000"/>
                  </a:schemeClr>
                </a:solidFill>
                <a:latin typeface="+mj-lt"/>
              </a:rPr>
              <a:t>Zookeeper nodes are used for leader election of master services on head nodes</a:t>
            </a:r>
          </a:p>
          <a:p>
            <a:pPr marL="923571" lvl="1" indent="-457200">
              <a:lnSpc>
                <a:spcPct val="90000"/>
              </a:lnSpc>
              <a:spcAft>
                <a:spcPts val="600"/>
              </a:spcAft>
              <a:buFont typeface="Arial" panose="020B0604020202020204" pitchFamily="34" charset="0"/>
              <a:buChar char="•"/>
            </a:pPr>
            <a:r>
              <a:rPr lang="en-US" sz="2400" dirty="0">
                <a:solidFill>
                  <a:schemeClr val="accent6">
                    <a:lumMod val="60000"/>
                    <a:lumOff val="40000"/>
                  </a:schemeClr>
                </a:solidFill>
                <a:latin typeface="+mj-lt"/>
              </a:rPr>
              <a:t>Ensure that services, worker nodes, and gateways know which head node contains a master service</a:t>
            </a:r>
          </a:p>
          <a:p>
            <a:pPr marL="923571" lvl="1" indent="-457200">
              <a:lnSpc>
                <a:spcPct val="90000"/>
              </a:lnSpc>
              <a:spcAft>
                <a:spcPts val="600"/>
              </a:spcAft>
              <a:buFont typeface="Arial" panose="020B0604020202020204" pitchFamily="34" charset="0"/>
              <a:buChar char="•"/>
            </a:pPr>
            <a:r>
              <a:rPr lang="en-US" sz="2400" dirty="0">
                <a:solidFill>
                  <a:schemeClr val="accent6">
                    <a:lumMod val="60000"/>
                    <a:lumOff val="40000"/>
                  </a:schemeClr>
                </a:solidFill>
                <a:latin typeface="+mj-lt"/>
              </a:rPr>
              <a:t>Default: 3 zookeeper nodes. You don’t pay for ‘</a:t>
            </a:r>
            <a:r>
              <a:rPr lang="en-US" sz="2400" dirty="0" err="1">
                <a:solidFill>
                  <a:schemeClr val="accent6">
                    <a:lumMod val="60000"/>
                    <a:lumOff val="40000"/>
                  </a:schemeClr>
                </a:solidFill>
                <a:latin typeface="+mj-lt"/>
              </a:rPr>
              <a:t>em</a:t>
            </a:r>
            <a:endParaRPr lang="en-US" sz="2400" dirty="0">
              <a:solidFill>
                <a:schemeClr val="accent6">
                  <a:lumMod val="60000"/>
                  <a:lumOff val="40000"/>
                </a:schemeClr>
              </a:solidFill>
              <a:latin typeface="+mj-lt"/>
            </a:endParaRPr>
          </a:p>
          <a:p>
            <a:pPr marL="457200" indent="-457200">
              <a:lnSpc>
                <a:spcPct val="90000"/>
              </a:lnSpc>
              <a:spcAft>
                <a:spcPts val="600"/>
              </a:spcAft>
              <a:buFont typeface="Arial" panose="020B0604020202020204" pitchFamily="34" charset="0"/>
              <a:buChar char="•"/>
            </a:pPr>
            <a:r>
              <a:rPr lang="en-US" sz="2400" dirty="0">
                <a:solidFill>
                  <a:schemeClr val="accent4">
                    <a:lumMod val="60000"/>
                    <a:lumOff val="40000"/>
                  </a:schemeClr>
                </a:solidFill>
                <a:latin typeface="+mj-lt"/>
              </a:rPr>
              <a:t>Worker nodes perform the work</a:t>
            </a:r>
          </a:p>
          <a:p>
            <a:pPr marL="923571" lvl="1" indent="-457200">
              <a:lnSpc>
                <a:spcPct val="90000"/>
              </a:lnSpc>
              <a:spcAft>
                <a:spcPts val="600"/>
              </a:spcAft>
              <a:buFont typeface="Arial" panose="020B0604020202020204" pitchFamily="34" charset="0"/>
              <a:buChar char="•"/>
            </a:pPr>
            <a:r>
              <a:rPr lang="en-US" sz="2400" dirty="0">
                <a:solidFill>
                  <a:schemeClr val="accent4">
                    <a:lumMod val="60000"/>
                    <a:lumOff val="40000"/>
                  </a:schemeClr>
                </a:solidFill>
                <a:latin typeface="+mj-lt"/>
              </a:rPr>
              <a:t>Can scale out, or scale down (within the same SKU)</a:t>
            </a:r>
          </a:p>
        </p:txBody>
      </p:sp>
    </p:spTree>
    <p:extLst>
      <p:ext uri="{BB962C8B-B14F-4D97-AF65-F5344CB8AC3E}">
        <p14:creationId xmlns:p14="http://schemas.microsoft.com/office/powerpoint/2010/main" val="39207430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7777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82576"/>
            <a:ext cx="11889564" cy="917575"/>
          </a:xfrm>
        </p:spPr>
        <p:txBody>
          <a:bodyPr/>
          <a:lstStyle/>
          <a:p>
            <a:r>
              <a:rPr lang="en-US" dirty="0">
                <a:solidFill>
                  <a:schemeClr val="accent4">
                    <a:lumMod val="20000"/>
                    <a:lumOff val="80000"/>
                  </a:schemeClr>
                </a:solidFill>
              </a:rPr>
              <a:t>Hadoop Services</a:t>
            </a:r>
          </a:p>
        </p:txBody>
      </p:sp>
      <p:sp>
        <p:nvSpPr>
          <p:cNvPr id="3" name="TextBox 2"/>
          <p:cNvSpPr txBox="1"/>
          <p:nvPr/>
        </p:nvSpPr>
        <p:spPr>
          <a:xfrm>
            <a:off x="368300" y="1409700"/>
            <a:ext cx="11506200" cy="563538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200" dirty="0">
                <a:solidFill>
                  <a:schemeClr val="bg1">
                    <a:lumMod val="95000"/>
                  </a:schemeClr>
                </a:solidFill>
                <a:latin typeface="+mj-lt"/>
              </a:rPr>
              <a:t>There are two kinds of Hadoop Services</a:t>
            </a:r>
          </a:p>
          <a:p>
            <a:pPr marL="923571" lvl="1" indent="-457200">
              <a:lnSpc>
                <a:spcPct val="90000"/>
              </a:lnSpc>
              <a:spcAft>
                <a:spcPts val="600"/>
              </a:spcAft>
              <a:buFont typeface="+mj-lt"/>
              <a:buAutoNum type="arabicPeriod"/>
            </a:pPr>
            <a:r>
              <a:rPr lang="en-US" sz="2200" dirty="0">
                <a:solidFill>
                  <a:schemeClr val="bg1">
                    <a:lumMod val="95000"/>
                  </a:schemeClr>
                </a:solidFill>
                <a:latin typeface="+mj-lt"/>
              </a:rPr>
              <a:t>HDFS Services</a:t>
            </a:r>
          </a:p>
          <a:p>
            <a:pPr marL="1389942" lvl="2" indent="-457200">
              <a:lnSpc>
                <a:spcPct val="90000"/>
              </a:lnSpc>
              <a:spcAft>
                <a:spcPts val="600"/>
              </a:spcAft>
              <a:buFont typeface="Arial" panose="020B0604020202020204" pitchFamily="34" charset="0"/>
              <a:buChar char="•"/>
            </a:pPr>
            <a:r>
              <a:rPr lang="en-US" sz="2200" dirty="0">
                <a:solidFill>
                  <a:schemeClr val="bg1">
                    <a:lumMod val="95000"/>
                  </a:schemeClr>
                </a:solidFill>
                <a:latin typeface="+mj-lt"/>
              </a:rPr>
              <a:t>Manages storage. </a:t>
            </a:r>
          </a:p>
          <a:p>
            <a:pPr marL="1389942" lvl="2" indent="-457200">
              <a:lnSpc>
                <a:spcPct val="90000"/>
              </a:lnSpc>
              <a:spcAft>
                <a:spcPts val="600"/>
              </a:spcAft>
              <a:buFont typeface="Arial" panose="020B0604020202020204" pitchFamily="34" charset="0"/>
              <a:buChar char="•"/>
            </a:pPr>
            <a:r>
              <a:rPr lang="en-US" sz="2200" dirty="0">
                <a:solidFill>
                  <a:schemeClr val="bg1">
                    <a:lumMod val="95000"/>
                  </a:schemeClr>
                </a:solidFill>
                <a:latin typeface="+mj-lt"/>
              </a:rPr>
              <a:t>The service units are </a:t>
            </a:r>
            <a:r>
              <a:rPr lang="en-US" sz="2200" dirty="0" err="1">
                <a:solidFill>
                  <a:schemeClr val="bg1">
                    <a:lumMod val="95000"/>
                  </a:schemeClr>
                </a:solidFill>
                <a:latin typeface="+mj-lt"/>
              </a:rPr>
              <a:t>NameNodes</a:t>
            </a:r>
            <a:r>
              <a:rPr lang="en-US" sz="2200" dirty="0">
                <a:solidFill>
                  <a:schemeClr val="bg1">
                    <a:lumMod val="95000"/>
                  </a:schemeClr>
                </a:solidFill>
                <a:latin typeface="+mj-lt"/>
              </a:rPr>
              <a:t> and </a:t>
            </a:r>
            <a:r>
              <a:rPr lang="en-US" sz="2200" dirty="0" err="1">
                <a:solidFill>
                  <a:schemeClr val="bg1">
                    <a:lumMod val="95000"/>
                  </a:schemeClr>
                </a:solidFill>
                <a:latin typeface="+mj-lt"/>
              </a:rPr>
              <a:t>DataNodes</a:t>
            </a:r>
            <a:endParaRPr lang="en-US" sz="2200" dirty="0">
              <a:solidFill>
                <a:schemeClr val="bg1">
                  <a:lumMod val="95000"/>
                </a:schemeClr>
              </a:solidFill>
              <a:latin typeface="+mj-lt"/>
            </a:endParaRPr>
          </a:p>
          <a:p>
            <a:pPr marL="1389942" lvl="2" indent="-457200">
              <a:lnSpc>
                <a:spcPct val="90000"/>
              </a:lnSpc>
              <a:spcAft>
                <a:spcPts val="600"/>
              </a:spcAft>
              <a:buFont typeface="Arial" panose="020B0604020202020204" pitchFamily="34" charset="0"/>
              <a:buChar char="•"/>
            </a:pPr>
            <a:r>
              <a:rPr lang="en-US" sz="2200" dirty="0" err="1">
                <a:solidFill>
                  <a:schemeClr val="bg1">
                    <a:lumMod val="95000"/>
                  </a:schemeClr>
                </a:solidFill>
                <a:latin typeface="+mj-lt"/>
              </a:rPr>
              <a:t>NameNode</a:t>
            </a:r>
            <a:r>
              <a:rPr lang="en-US" sz="2200" dirty="0">
                <a:solidFill>
                  <a:schemeClr val="bg1">
                    <a:lumMod val="95000"/>
                  </a:schemeClr>
                </a:solidFill>
                <a:latin typeface="+mj-lt"/>
              </a:rPr>
              <a:t> – maintains metadata (in memory) about </a:t>
            </a:r>
            <a:r>
              <a:rPr lang="en-US" sz="2200" dirty="0" err="1">
                <a:solidFill>
                  <a:schemeClr val="bg1">
                    <a:lumMod val="95000"/>
                  </a:schemeClr>
                </a:solidFill>
                <a:latin typeface="+mj-lt"/>
              </a:rPr>
              <a:t>hdfs</a:t>
            </a:r>
            <a:r>
              <a:rPr lang="en-US" sz="2200" dirty="0">
                <a:solidFill>
                  <a:schemeClr val="bg1">
                    <a:lumMod val="95000"/>
                  </a:schemeClr>
                </a:solidFill>
                <a:latin typeface="+mj-lt"/>
              </a:rPr>
              <a:t> structure and names</a:t>
            </a:r>
          </a:p>
          <a:p>
            <a:pPr marL="1389942" lvl="2" indent="-457200">
              <a:lnSpc>
                <a:spcPct val="90000"/>
              </a:lnSpc>
              <a:spcAft>
                <a:spcPts val="600"/>
              </a:spcAft>
              <a:buFont typeface="Arial" panose="020B0604020202020204" pitchFamily="34" charset="0"/>
              <a:buChar char="•"/>
            </a:pPr>
            <a:r>
              <a:rPr lang="en-US" sz="2200" dirty="0" err="1">
                <a:solidFill>
                  <a:schemeClr val="bg1">
                    <a:lumMod val="95000"/>
                  </a:schemeClr>
                </a:solidFill>
                <a:latin typeface="+mj-lt"/>
              </a:rPr>
              <a:t>DataNodes</a:t>
            </a:r>
            <a:r>
              <a:rPr lang="en-US" sz="2200" dirty="0">
                <a:solidFill>
                  <a:schemeClr val="bg1">
                    <a:lumMod val="95000"/>
                  </a:schemeClr>
                </a:solidFill>
                <a:latin typeface="+mj-lt"/>
              </a:rPr>
              <a:t> – worker nodes that communicate with the </a:t>
            </a:r>
            <a:r>
              <a:rPr lang="en-US" sz="2200" dirty="0" err="1">
                <a:solidFill>
                  <a:schemeClr val="bg1">
                    <a:lumMod val="95000"/>
                  </a:schemeClr>
                </a:solidFill>
                <a:latin typeface="+mj-lt"/>
              </a:rPr>
              <a:t>NameNode</a:t>
            </a:r>
            <a:r>
              <a:rPr lang="en-US" sz="2200" dirty="0">
                <a:solidFill>
                  <a:schemeClr val="bg1">
                    <a:lumMod val="95000"/>
                  </a:schemeClr>
                </a:solidFill>
                <a:latin typeface="+mj-lt"/>
              </a:rPr>
              <a:t> about changes to </a:t>
            </a:r>
            <a:r>
              <a:rPr lang="en-US" sz="2200" dirty="0" err="1">
                <a:solidFill>
                  <a:schemeClr val="bg1">
                    <a:lumMod val="95000"/>
                  </a:schemeClr>
                </a:solidFill>
                <a:latin typeface="+mj-lt"/>
              </a:rPr>
              <a:t>hdfs</a:t>
            </a:r>
            <a:r>
              <a:rPr lang="en-US" sz="2200" dirty="0">
                <a:solidFill>
                  <a:schemeClr val="bg1">
                    <a:lumMod val="95000"/>
                  </a:schemeClr>
                </a:solidFill>
                <a:latin typeface="+mj-lt"/>
              </a:rPr>
              <a:t>, or updates during local computations</a:t>
            </a:r>
          </a:p>
          <a:p>
            <a:pPr marL="923571" lvl="1" indent="-457200">
              <a:lnSpc>
                <a:spcPct val="90000"/>
              </a:lnSpc>
              <a:spcAft>
                <a:spcPts val="600"/>
              </a:spcAft>
              <a:buFont typeface="+mj-lt"/>
              <a:buAutoNum type="arabicPeriod"/>
            </a:pPr>
            <a:r>
              <a:rPr lang="en-US" sz="2200" dirty="0">
                <a:solidFill>
                  <a:schemeClr val="bg1">
                    <a:lumMod val="95000"/>
                  </a:schemeClr>
                </a:solidFill>
                <a:latin typeface="+mj-lt"/>
              </a:rPr>
              <a:t>YARN Services</a:t>
            </a:r>
          </a:p>
          <a:p>
            <a:pPr marL="1389942" lvl="2" indent="-457200">
              <a:lnSpc>
                <a:spcPct val="90000"/>
              </a:lnSpc>
              <a:spcAft>
                <a:spcPts val="600"/>
              </a:spcAft>
              <a:buFont typeface="Arial" panose="020B0604020202020204" pitchFamily="34" charset="0"/>
              <a:buChar char="•"/>
            </a:pPr>
            <a:r>
              <a:rPr lang="en-US" sz="2200" dirty="0" err="1">
                <a:solidFill>
                  <a:schemeClr val="bg1">
                    <a:lumMod val="95000"/>
                  </a:schemeClr>
                </a:solidFill>
                <a:latin typeface="+mj-lt"/>
              </a:rPr>
              <a:t>ResourceManager</a:t>
            </a:r>
            <a:r>
              <a:rPr lang="en-US" sz="2200" dirty="0">
                <a:solidFill>
                  <a:schemeClr val="bg1">
                    <a:lumMod val="95000"/>
                  </a:schemeClr>
                </a:solidFill>
                <a:latin typeface="+mj-lt"/>
              </a:rPr>
              <a:t> – the master service for the cluster that runs on one of the </a:t>
            </a:r>
            <a:r>
              <a:rPr lang="en-US" sz="2200" dirty="0" err="1">
                <a:solidFill>
                  <a:schemeClr val="bg1">
                    <a:lumMod val="95000"/>
                  </a:schemeClr>
                </a:solidFill>
                <a:latin typeface="+mj-lt"/>
              </a:rPr>
              <a:t>headnodes</a:t>
            </a:r>
            <a:endParaRPr lang="en-US" sz="2200" dirty="0">
              <a:solidFill>
                <a:schemeClr val="bg1">
                  <a:lumMod val="95000"/>
                </a:schemeClr>
              </a:solidFill>
              <a:latin typeface="+mj-lt"/>
            </a:endParaRPr>
          </a:p>
          <a:p>
            <a:pPr marL="1856313" lvl="3" indent="-457200">
              <a:lnSpc>
                <a:spcPct val="90000"/>
              </a:lnSpc>
              <a:spcAft>
                <a:spcPts val="600"/>
              </a:spcAft>
              <a:buFont typeface="Arial" panose="020B0604020202020204" pitchFamily="34" charset="0"/>
              <a:buChar char="•"/>
            </a:pPr>
            <a:r>
              <a:rPr lang="en-US" sz="2200" dirty="0">
                <a:solidFill>
                  <a:schemeClr val="bg1">
                    <a:lumMod val="95000"/>
                  </a:schemeClr>
                </a:solidFill>
                <a:latin typeface="+mj-lt"/>
              </a:rPr>
              <a:t>Responsible for allocating cluster’s resources and job scheduling on worker nodes</a:t>
            </a:r>
          </a:p>
          <a:p>
            <a:pPr marL="1389942" lvl="2" indent="-457200">
              <a:lnSpc>
                <a:spcPct val="90000"/>
              </a:lnSpc>
              <a:spcAft>
                <a:spcPts val="600"/>
              </a:spcAft>
              <a:buFont typeface="Arial" panose="020B0604020202020204" pitchFamily="34" charset="0"/>
              <a:buChar char="•"/>
            </a:pPr>
            <a:r>
              <a:rPr lang="en-US" sz="2200" dirty="0" err="1">
                <a:solidFill>
                  <a:schemeClr val="bg1">
                    <a:lumMod val="95000"/>
                  </a:schemeClr>
                </a:solidFill>
                <a:latin typeface="+mj-lt"/>
              </a:rPr>
              <a:t>ApplicationMaster</a:t>
            </a:r>
            <a:r>
              <a:rPr lang="en-US" sz="2200" dirty="0">
                <a:solidFill>
                  <a:schemeClr val="bg1">
                    <a:lumMod val="95000"/>
                  </a:schemeClr>
                </a:solidFill>
                <a:latin typeface="+mj-lt"/>
              </a:rPr>
              <a:t> – a master service unique per application.</a:t>
            </a:r>
          </a:p>
          <a:p>
            <a:pPr marL="1856313" lvl="3" indent="-457200">
              <a:lnSpc>
                <a:spcPct val="90000"/>
              </a:lnSpc>
              <a:spcAft>
                <a:spcPts val="600"/>
              </a:spcAft>
              <a:buFont typeface="Arial" panose="020B0604020202020204" pitchFamily="34" charset="0"/>
              <a:buChar char="•"/>
            </a:pPr>
            <a:r>
              <a:rPr lang="en-US" sz="2200" dirty="0">
                <a:solidFill>
                  <a:schemeClr val="bg1">
                    <a:lumMod val="95000"/>
                  </a:schemeClr>
                </a:solidFill>
                <a:latin typeface="+mj-lt"/>
              </a:rPr>
              <a:t>Coordinates the execution of an application in a cluster and negotiates with the </a:t>
            </a:r>
            <a:r>
              <a:rPr lang="en-US" sz="2200" dirty="0" err="1">
                <a:solidFill>
                  <a:schemeClr val="bg1">
                    <a:lumMod val="95000"/>
                  </a:schemeClr>
                </a:solidFill>
                <a:latin typeface="+mj-lt"/>
              </a:rPr>
              <a:t>ResourceManager</a:t>
            </a:r>
            <a:r>
              <a:rPr lang="en-US" sz="2200" dirty="0">
                <a:solidFill>
                  <a:schemeClr val="bg1">
                    <a:lumMod val="95000"/>
                  </a:schemeClr>
                </a:solidFill>
                <a:latin typeface="+mj-lt"/>
              </a:rPr>
              <a:t> for resources for the application.</a:t>
            </a:r>
          </a:p>
        </p:txBody>
      </p:sp>
    </p:spTree>
    <p:extLst>
      <p:ext uri="{BB962C8B-B14F-4D97-AF65-F5344CB8AC3E}">
        <p14:creationId xmlns:p14="http://schemas.microsoft.com/office/powerpoint/2010/main" val="26284895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YARN Daemons</a:t>
            </a:r>
          </a:p>
        </p:txBody>
      </p:sp>
      <p:sp>
        <p:nvSpPr>
          <p:cNvPr id="5" name="TextBox 4"/>
          <p:cNvSpPr txBox="1"/>
          <p:nvPr/>
        </p:nvSpPr>
        <p:spPr>
          <a:xfrm>
            <a:off x="434898" y="1212850"/>
            <a:ext cx="6891453" cy="571848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ResourceManager</a:t>
            </a:r>
            <a:r>
              <a:rPr lang="en-US" sz="2400" dirty="0">
                <a:gradFill>
                  <a:gsLst>
                    <a:gs pos="2917">
                      <a:schemeClr val="tx1"/>
                    </a:gs>
                    <a:gs pos="30000">
                      <a:schemeClr val="tx1"/>
                    </a:gs>
                  </a:gsLst>
                  <a:lin ang="5400000" scaled="0"/>
                </a:gradFill>
              </a:rPr>
              <a:t> (RM)</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Runs on master node</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Global resource scheduler</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Arbitrates system resources across applications</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Has a pluggable scheduler to support different algorithms</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NodeManager</a:t>
            </a:r>
            <a:r>
              <a:rPr lang="en-US" sz="2400" dirty="0">
                <a:gradFill>
                  <a:gsLst>
                    <a:gs pos="2917">
                      <a:schemeClr val="tx1"/>
                    </a:gs>
                    <a:gs pos="30000">
                      <a:schemeClr val="tx1"/>
                    </a:gs>
                  </a:gsLst>
                  <a:lin ang="5400000" scaled="0"/>
                </a:gradFill>
              </a:rPr>
              <a:t> (NM)</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Runs on worker nodes (on a container)</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Communicates with RM to ensure it has resources and is still alive!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Application Master (AM)</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per application</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Runs in a container</a:t>
            </a:r>
          </a:p>
        </p:txBody>
      </p:sp>
      <p:sp>
        <p:nvSpPr>
          <p:cNvPr id="6" name="Rectangle 5"/>
          <p:cNvSpPr/>
          <p:nvPr/>
        </p:nvSpPr>
        <p:spPr bwMode="auto">
          <a:xfrm>
            <a:off x="9002438" y="1212850"/>
            <a:ext cx="2348564" cy="1881738"/>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9134276" y="1881336"/>
            <a:ext cx="22167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latin typeface="+mj-lt"/>
              </a:rPr>
              <a:t>ResourceManager</a:t>
            </a:r>
            <a:endParaRPr lang="en-US" dirty="0">
              <a:gradFill>
                <a:gsLst>
                  <a:gs pos="2917">
                    <a:schemeClr val="tx1"/>
                  </a:gs>
                  <a:gs pos="30000">
                    <a:schemeClr val="tx1"/>
                  </a:gs>
                </a:gsLst>
                <a:lin ang="5400000" scaled="0"/>
              </a:gradFill>
              <a:latin typeface="+mj-lt"/>
            </a:endParaRPr>
          </a:p>
        </p:txBody>
      </p:sp>
      <p:cxnSp>
        <p:nvCxnSpPr>
          <p:cNvPr id="11" name="Straight Connector 10"/>
          <p:cNvCxnSpPr/>
          <p:nvPr/>
        </p:nvCxnSpPr>
        <p:spPr>
          <a:xfrm>
            <a:off x="7370351" y="1485883"/>
            <a:ext cx="45842" cy="51473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8300078" y="3763071"/>
            <a:ext cx="3621446" cy="1022129"/>
          </a:xfrm>
          <a:prstGeom prst="rect">
            <a:avLst/>
          </a:prstGeom>
          <a:solidFill>
            <a:schemeClr val="accent1">
              <a:lumMod val="25000"/>
              <a:lumOff val="75000"/>
            </a:schemeClr>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9370428" y="4001752"/>
            <a:ext cx="22167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latin typeface="+mj-lt"/>
              </a:rPr>
              <a:t>NodeManager</a:t>
            </a:r>
            <a:endParaRPr lang="en-US" dirty="0">
              <a:gradFill>
                <a:gsLst>
                  <a:gs pos="2917">
                    <a:schemeClr val="tx1"/>
                  </a:gs>
                  <a:gs pos="30000">
                    <a:schemeClr val="tx1"/>
                  </a:gs>
                </a:gsLst>
                <a:lin ang="5400000" scaled="0"/>
              </a:gradFill>
              <a:latin typeface="+mj-lt"/>
            </a:endParaRPr>
          </a:p>
        </p:txBody>
      </p:sp>
      <p:sp>
        <p:nvSpPr>
          <p:cNvPr id="18" name="Rectangle 17"/>
          <p:cNvSpPr/>
          <p:nvPr/>
        </p:nvSpPr>
        <p:spPr bwMode="auto">
          <a:xfrm>
            <a:off x="8300078" y="5611105"/>
            <a:ext cx="3621446" cy="1022129"/>
          </a:xfrm>
          <a:prstGeom prst="rect">
            <a:avLst/>
          </a:prstGeom>
          <a:solidFill>
            <a:schemeClr val="bg1">
              <a:lumMod val="75000"/>
            </a:schemeClr>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9107191" y="5929334"/>
            <a:ext cx="22167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latin typeface="+mj-lt"/>
              </a:rPr>
              <a:t>ApplicationMaster</a:t>
            </a:r>
            <a:endParaRPr lang="en-US"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291145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P spid="16" grpId="0"/>
      <p:bldP spid="18"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7" name="Rectangle 16"/>
          <p:cNvSpPr/>
          <p:nvPr/>
        </p:nvSpPr>
        <p:spPr bwMode="auto">
          <a:xfrm>
            <a:off x="182879" y="274319"/>
            <a:ext cx="5128059" cy="1992430"/>
          </a:xfrm>
          <a:prstGeom prst="rect">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91717" y="462011"/>
            <a:ext cx="4710381" cy="14341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p:cNvSpPr txBox="1"/>
          <p:nvPr/>
        </p:nvSpPr>
        <p:spPr>
          <a:xfrm>
            <a:off x="1106905" y="1896176"/>
            <a:ext cx="2569946"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Client node</a:t>
            </a:r>
          </a:p>
        </p:txBody>
      </p:sp>
      <p:sp>
        <p:nvSpPr>
          <p:cNvPr id="39" name="Rectangle 38"/>
          <p:cNvSpPr/>
          <p:nvPr/>
        </p:nvSpPr>
        <p:spPr bwMode="auto">
          <a:xfrm>
            <a:off x="673768" y="721895"/>
            <a:ext cx="2073140" cy="914868"/>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p:cNvSpPr txBox="1"/>
          <p:nvPr/>
        </p:nvSpPr>
        <p:spPr>
          <a:xfrm>
            <a:off x="673768" y="765755"/>
            <a:ext cx="2005762" cy="871008"/>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latin typeface="+mj-lt"/>
              </a:rPr>
              <a:t>MapReduce</a:t>
            </a:r>
          </a:p>
          <a:p>
            <a:pPr algn="ctr">
              <a:lnSpc>
                <a:spcPct val="90000"/>
              </a:lnSpc>
              <a:spcAft>
                <a:spcPts val="600"/>
              </a:spcAft>
            </a:pPr>
            <a:r>
              <a:rPr lang="en-US" dirty="0">
                <a:gradFill>
                  <a:gsLst>
                    <a:gs pos="2917">
                      <a:schemeClr val="tx1"/>
                    </a:gs>
                    <a:gs pos="30000">
                      <a:schemeClr val="tx1"/>
                    </a:gs>
                  </a:gsLst>
                  <a:lin ang="5400000" scaled="0"/>
                </a:gradFill>
                <a:latin typeface="+mj-lt"/>
              </a:rPr>
              <a:t>program</a:t>
            </a:r>
          </a:p>
        </p:txBody>
      </p:sp>
      <p:sp>
        <p:nvSpPr>
          <p:cNvPr id="42" name="TextBox 41"/>
          <p:cNvSpPr txBox="1"/>
          <p:nvPr/>
        </p:nvSpPr>
        <p:spPr>
          <a:xfrm>
            <a:off x="2955746" y="1438507"/>
            <a:ext cx="184805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Client JVM</a:t>
            </a:r>
          </a:p>
        </p:txBody>
      </p:sp>
      <p:sp>
        <p:nvSpPr>
          <p:cNvPr id="92" name="TextBox 91"/>
          <p:cNvSpPr txBox="1"/>
          <p:nvPr/>
        </p:nvSpPr>
        <p:spPr>
          <a:xfrm>
            <a:off x="3266594" y="893742"/>
            <a:ext cx="1454204" cy="544765"/>
          </a:xfrm>
          <a:prstGeom prst="rect">
            <a:avLst/>
          </a:prstGeom>
          <a:solidFill>
            <a:schemeClr val="tx2">
              <a:lumMod val="50000"/>
              <a:lumOff val="50000"/>
            </a:schemeClr>
          </a:solidFill>
        </p:spPr>
        <p:txBody>
          <a:bodyPr wrap="square" lIns="182880" tIns="146304" rIns="182880" bIns="146304" rtlCol="0">
            <a:spAutoFit/>
          </a:bodyPr>
          <a:lstStyle/>
          <a:p>
            <a:pPr algn="ctr">
              <a:lnSpc>
                <a:spcPct val="90000"/>
              </a:lnSpc>
              <a:spcAft>
                <a:spcPts val="600"/>
              </a:spcAft>
            </a:pPr>
            <a:r>
              <a:rPr lang="en-US" dirty="0">
                <a:solidFill>
                  <a:srgbClr val="FFFFCC"/>
                </a:solidFill>
                <a:latin typeface="+mj-lt"/>
              </a:rPr>
              <a:t>Job</a:t>
            </a:r>
          </a:p>
        </p:txBody>
      </p:sp>
      <p:cxnSp>
        <p:nvCxnSpPr>
          <p:cNvPr id="99" name="Straight Arrow Connector 98"/>
          <p:cNvCxnSpPr>
            <a:stCxn id="39" idx="3"/>
            <a:endCxn id="92" idx="1"/>
          </p:cNvCxnSpPr>
          <p:nvPr/>
        </p:nvCxnSpPr>
        <p:spPr>
          <a:xfrm flipV="1">
            <a:off x="2746908" y="1166125"/>
            <a:ext cx="519686" cy="13204"/>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17" idx="3"/>
          </p:cNvCxnSpPr>
          <p:nvPr/>
        </p:nvCxnSpPr>
        <p:spPr>
          <a:xfrm>
            <a:off x="5310938" y="1270534"/>
            <a:ext cx="2880161" cy="0"/>
          </a:xfrm>
          <a:prstGeom prst="straightConnector1">
            <a:avLst/>
          </a:prstGeom>
          <a:ln w="31750">
            <a:solidFill>
              <a:schemeClr val="bg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8399939" y="240865"/>
            <a:ext cx="2550695" cy="2454442"/>
          </a:xfrm>
          <a:prstGeom prst="rect">
            <a:avLst/>
          </a:prstGeom>
          <a:solidFill>
            <a:schemeClr val="bg1">
              <a:lumMod val="95000"/>
            </a:schemeClr>
          </a:solidFill>
          <a:ln>
            <a:solidFill>
              <a:schemeClr val="accent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8489482" y="385011"/>
            <a:ext cx="2348564" cy="1881738"/>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p:cNvSpPr txBox="1"/>
          <p:nvPr/>
        </p:nvSpPr>
        <p:spPr>
          <a:xfrm>
            <a:off x="8566923" y="893742"/>
            <a:ext cx="22167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latin typeface="+mj-lt"/>
              </a:rPr>
              <a:t>ResourceManager</a:t>
            </a:r>
            <a:endParaRPr lang="en-US" dirty="0">
              <a:gradFill>
                <a:gsLst>
                  <a:gs pos="2917">
                    <a:schemeClr val="tx1"/>
                  </a:gs>
                  <a:gs pos="30000">
                    <a:schemeClr val="tx1"/>
                  </a:gs>
                </a:gsLst>
                <a:lin ang="5400000" scaled="0"/>
              </a:gradFill>
              <a:latin typeface="+mj-lt"/>
            </a:endParaRPr>
          </a:p>
        </p:txBody>
      </p:sp>
      <p:cxnSp>
        <p:nvCxnSpPr>
          <p:cNvPr id="108" name="Straight Arrow Connector 107"/>
          <p:cNvCxnSpPr/>
          <p:nvPr/>
        </p:nvCxnSpPr>
        <p:spPr>
          <a:xfrm flipH="1">
            <a:off x="7817005" y="2099948"/>
            <a:ext cx="832444" cy="1163016"/>
          </a:xfrm>
          <a:prstGeom prst="straightConnector1">
            <a:avLst/>
          </a:prstGeom>
          <a:ln w="31750">
            <a:solidFill>
              <a:schemeClr val="accent3">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bwMode="auto">
          <a:xfrm>
            <a:off x="6907578" y="3356748"/>
            <a:ext cx="3876071" cy="3421669"/>
          </a:xfrm>
          <a:prstGeom prst="rect">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7034890" y="3616778"/>
            <a:ext cx="3621446" cy="1022129"/>
          </a:xfrm>
          <a:prstGeom prst="rect">
            <a:avLst/>
          </a:prstGeom>
          <a:solidFill>
            <a:schemeClr val="accent1">
              <a:lumMod val="25000"/>
              <a:lumOff val="75000"/>
            </a:schemeClr>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p:cNvSpPr txBox="1"/>
          <p:nvPr/>
        </p:nvSpPr>
        <p:spPr>
          <a:xfrm>
            <a:off x="7971425" y="4009625"/>
            <a:ext cx="22167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latin typeface="+mj-lt"/>
              </a:rPr>
              <a:t>NodeManager</a:t>
            </a:r>
            <a:endParaRPr lang="en-US" dirty="0">
              <a:gradFill>
                <a:gsLst>
                  <a:gs pos="2917">
                    <a:schemeClr val="tx1"/>
                  </a:gs>
                  <a:gs pos="30000">
                    <a:schemeClr val="tx1"/>
                  </a:gs>
                </a:gsLst>
                <a:lin ang="5400000" scaled="0"/>
              </a:gradFill>
              <a:latin typeface="+mj-lt"/>
            </a:endParaRPr>
          </a:p>
        </p:txBody>
      </p:sp>
      <p:sp>
        <p:nvSpPr>
          <p:cNvPr id="119" name="Rectangle 118"/>
          <p:cNvSpPr/>
          <p:nvPr/>
        </p:nvSpPr>
        <p:spPr bwMode="auto">
          <a:xfrm>
            <a:off x="7009892" y="5053321"/>
            <a:ext cx="3621446" cy="1022129"/>
          </a:xfrm>
          <a:prstGeom prst="rect">
            <a:avLst/>
          </a:prstGeom>
          <a:solidFill>
            <a:schemeClr val="bg1">
              <a:lumMod val="75000"/>
            </a:schemeClr>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116"/>
          <p:cNvSpPr txBox="1"/>
          <p:nvPr/>
        </p:nvSpPr>
        <p:spPr>
          <a:xfrm>
            <a:off x="7817005" y="5371550"/>
            <a:ext cx="22167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latin typeface="+mj-lt"/>
              </a:rPr>
              <a:t>ApplicationMaster</a:t>
            </a:r>
            <a:endParaRPr lang="en-US" dirty="0">
              <a:gradFill>
                <a:gsLst>
                  <a:gs pos="2917">
                    <a:schemeClr val="tx1"/>
                  </a:gs>
                  <a:gs pos="30000">
                    <a:schemeClr val="tx1"/>
                  </a:gs>
                </a:gsLst>
                <a:lin ang="5400000" scaled="0"/>
              </a:gradFill>
              <a:latin typeface="+mj-lt"/>
            </a:endParaRPr>
          </a:p>
        </p:txBody>
      </p:sp>
      <p:cxnSp>
        <p:nvCxnSpPr>
          <p:cNvPr id="121" name="Straight Arrow Connector 120"/>
          <p:cNvCxnSpPr/>
          <p:nvPr/>
        </p:nvCxnSpPr>
        <p:spPr>
          <a:xfrm>
            <a:off x="8842918" y="4664512"/>
            <a:ext cx="11151" cy="40508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8566923" y="2097537"/>
            <a:ext cx="2569946"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Resource manager node</a:t>
            </a:r>
          </a:p>
        </p:txBody>
      </p:sp>
      <p:sp>
        <p:nvSpPr>
          <p:cNvPr id="123" name="TextBox 122"/>
          <p:cNvSpPr txBox="1"/>
          <p:nvPr/>
        </p:nvSpPr>
        <p:spPr>
          <a:xfrm>
            <a:off x="7433328" y="6234586"/>
            <a:ext cx="256994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latin typeface="+mj-lt"/>
              </a:rPr>
              <a:t>NodeManager</a:t>
            </a:r>
            <a:r>
              <a:rPr lang="en-US" dirty="0">
                <a:gradFill>
                  <a:gsLst>
                    <a:gs pos="2917">
                      <a:schemeClr val="tx1"/>
                    </a:gs>
                    <a:gs pos="30000">
                      <a:schemeClr val="tx1"/>
                    </a:gs>
                  </a:gsLst>
                  <a:lin ang="5400000" scaled="0"/>
                </a:gradFill>
                <a:latin typeface="+mj-lt"/>
              </a:rPr>
              <a:t> node</a:t>
            </a:r>
          </a:p>
        </p:txBody>
      </p:sp>
      <p:cxnSp>
        <p:nvCxnSpPr>
          <p:cNvPr id="125" name="Straight Arrow Connector 124"/>
          <p:cNvCxnSpPr/>
          <p:nvPr/>
        </p:nvCxnSpPr>
        <p:spPr>
          <a:xfrm flipH="1" flipV="1">
            <a:off x="4415440" y="4956262"/>
            <a:ext cx="2335578" cy="12778"/>
          </a:xfrm>
          <a:prstGeom prst="straightConnector1">
            <a:avLst/>
          </a:prstGeom>
          <a:ln w="34925">
            <a:solidFill>
              <a:schemeClr val="bg1">
                <a:lumMod val="7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bwMode="auto">
          <a:xfrm rot="16200000">
            <a:off x="659640" y="3079663"/>
            <a:ext cx="3888323" cy="3412258"/>
          </a:xfrm>
          <a:prstGeom prst="rect">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1196028" y="3117876"/>
            <a:ext cx="2880679" cy="1521031"/>
          </a:xfrm>
          <a:prstGeom prst="rect">
            <a:avLst/>
          </a:prstGeom>
          <a:solidFill>
            <a:schemeClr val="accent1">
              <a:lumMod val="25000"/>
              <a:lumOff val="75000"/>
            </a:schemeClr>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TextBox 131"/>
          <p:cNvSpPr txBox="1"/>
          <p:nvPr/>
        </p:nvSpPr>
        <p:spPr>
          <a:xfrm>
            <a:off x="1710338" y="3737242"/>
            <a:ext cx="22167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latin typeface="+mj-lt"/>
              </a:rPr>
              <a:t>NodeManager</a:t>
            </a:r>
            <a:endParaRPr lang="en-US" dirty="0">
              <a:gradFill>
                <a:gsLst>
                  <a:gs pos="2917">
                    <a:schemeClr val="tx1"/>
                  </a:gs>
                  <a:gs pos="30000">
                    <a:schemeClr val="tx1"/>
                  </a:gs>
                </a:gsLst>
                <a:lin ang="5400000" scaled="0"/>
              </a:gradFill>
              <a:latin typeface="+mj-lt"/>
            </a:endParaRPr>
          </a:p>
        </p:txBody>
      </p:sp>
      <p:cxnSp>
        <p:nvCxnSpPr>
          <p:cNvPr id="133" name="Straight Arrow Connector 132"/>
          <p:cNvCxnSpPr/>
          <p:nvPr/>
        </p:nvCxnSpPr>
        <p:spPr>
          <a:xfrm>
            <a:off x="2483005" y="4785792"/>
            <a:ext cx="11151" cy="40508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bwMode="auto">
          <a:xfrm>
            <a:off x="1425989" y="5203014"/>
            <a:ext cx="2555235" cy="1303953"/>
          </a:xfrm>
          <a:prstGeom prst="rect">
            <a:avLst/>
          </a:prstGeom>
          <a:solidFill>
            <a:schemeClr val="bg1">
              <a:lumMod val="85000"/>
            </a:schemeClr>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TextBox 134"/>
          <p:cNvSpPr txBox="1"/>
          <p:nvPr/>
        </p:nvSpPr>
        <p:spPr>
          <a:xfrm>
            <a:off x="1578300" y="5639347"/>
            <a:ext cx="2662090"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YARN Child -&gt; mapper or reducer</a:t>
            </a:r>
          </a:p>
        </p:txBody>
      </p:sp>
    </p:spTree>
    <p:extLst>
      <p:ext uri="{BB962C8B-B14F-4D97-AF65-F5344CB8AC3E}">
        <p14:creationId xmlns:p14="http://schemas.microsoft.com/office/powerpoint/2010/main" val="3160732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fade">
                                      <p:cBhvr>
                                        <p:cTn id="29" dur="500"/>
                                        <p:tgtEl>
                                          <p:spTgt spid="10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500"/>
                                        <p:tgtEl>
                                          <p:spTgt spid="10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fade">
                                      <p:cBhvr>
                                        <p:cTn id="35" dur="500"/>
                                        <p:tgtEl>
                                          <p:spTgt spid="10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1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2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randombar(horizontal)">
                                      <p:cBhvr>
                                        <p:cTn id="50" dur="500"/>
                                        <p:tgtEl>
                                          <p:spTgt spid="1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visible"/>
                                      </p:to>
                                    </p:set>
                                    <p:animEffect transition="in" filter="fade">
                                      <p:cBhvr>
                                        <p:cTn id="53" dur="500"/>
                                        <p:tgtEl>
                                          <p:spTgt spid="1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fade">
                                      <p:cBhvr>
                                        <p:cTn id="56" dur="500"/>
                                        <p:tgtEl>
                                          <p:spTgt spid="1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fade">
                                      <p:cBhvr>
                                        <p:cTn id="62" dur="500"/>
                                        <p:tgtEl>
                                          <p:spTgt spid="119"/>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7"/>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131"/>
                                        </p:tgtEl>
                                        <p:attrNameLst>
                                          <p:attrName>style.visibility</p:attrName>
                                        </p:attrNameLst>
                                      </p:cBhvr>
                                      <p:to>
                                        <p:strVal val="visible"/>
                                      </p:to>
                                    </p:set>
                                    <p:animEffect transition="in" filter="fade">
                                      <p:cBhvr>
                                        <p:cTn id="75" dur="500"/>
                                        <p:tgtEl>
                                          <p:spTgt spid="13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2"/>
                                        </p:tgtEl>
                                        <p:attrNameLst>
                                          <p:attrName>style.visibility</p:attrName>
                                        </p:attrNameLst>
                                      </p:cBhvr>
                                      <p:to>
                                        <p:strVal val="visible"/>
                                      </p:to>
                                    </p:set>
                                    <p:animEffect transition="in" filter="fade">
                                      <p:cBhvr>
                                        <p:cTn id="78" dur="500"/>
                                        <p:tgtEl>
                                          <p:spTgt spid="13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5"/>
                                        </p:tgtEl>
                                        <p:attrNameLst>
                                          <p:attrName>style.visibility</p:attrName>
                                        </p:attrNameLst>
                                      </p:cBhvr>
                                      <p:to>
                                        <p:strVal val="visible"/>
                                      </p:to>
                                    </p:set>
                                    <p:animEffect transition="in" filter="fade">
                                      <p:cBhvr>
                                        <p:cTn id="81" dur="500"/>
                                        <p:tgtEl>
                                          <p:spTgt spid="1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4"/>
                                        </p:tgtEl>
                                        <p:attrNameLst>
                                          <p:attrName>style.visibility</p:attrName>
                                        </p:attrNameLst>
                                      </p:cBhvr>
                                      <p:to>
                                        <p:strVal val="visible"/>
                                      </p:to>
                                    </p:set>
                                    <p:animEffect transition="in" filter="fade">
                                      <p:cBhvr>
                                        <p:cTn id="8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3" grpId="0" animBg="1"/>
      <p:bldP spid="35" grpId="0"/>
      <p:bldP spid="39" grpId="0" animBg="1"/>
      <p:bldP spid="41" grpId="0"/>
      <p:bldP spid="42" grpId="0"/>
      <p:bldP spid="92" grpId="0" animBg="1"/>
      <p:bldP spid="103" grpId="0" animBg="1"/>
      <p:bldP spid="104" grpId="0" animBg="1"/>
      <p:bldP spid="105" grpId="0"/>
      <p:bldP spid="112" grpId="0" animBg="1"/>
      <p:bldP spid="115" grpId="0" animBg="1"/>
      <p:bldP spid="116" grpId="0"/>
      <p:bldP spid="119" grpId="0" animBg="1"/>
      <p:bldP spid="117" grpId="0"/>
      <p:bldP spid="122" grpId="0"/>
      <p:bldP spid="123" grpId="0"/>
      <p:bldP spid="127" grpId="0" animBg="1"/>
      <p:bldP spid="131" grpId="0" animBg="1"/>
      <p:bldP spid="132" grpId="0"/>
      <p:bldP spid="134" grpId="0" animBg="1"/>
      <p:bldP spid="1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MapReduce Works</a:t>
            </a:r>
          </a:p>
        </p:txBody>
      </p:sp>
      <p:grpSp>
        <p:nvGrpSpPr>
          <p:cNvPr id="3" name="Group 2"/>
          <p:cNvGrpSpPr/>
          <p:nvPr/>
        </p:nvGrpSpPr>
        <p:grpSpPr>
          <a:xfrm>
            <a:off x="6466230" y="1372708"/>
            <a:ext cx="5694448" cy="4838159"/>
            <a:chOff x="5400372" y="928776"/>
            <a:chExt cx="6522078" cy="5160864"/>
          </a:xfrm>
        </p:grpSpPr>
        <p:sp>
          <p:nvSpPr>
            <p:cNvPr id="4" name="Rectangle 3"/>
            <p:cNvSpPr/>
            <p:nvPr/>
          </p:nvSpPr>
          <p:spPr bwMode="auto">
            <a:xfrm>
              <a:off x="5944600" y="3630612"/>
              <a:ext cx="5977850" cy="152408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632" b="1" dirty="0">
                <a:solidFill>
                  <a:schemeClr val="bg1"/>
                </a:solidFill>
                <a:latin typeface="+mj-lt"/>
                <a:ea typeface="Segoe UI" pitchFamily="34" charset="0"/>
                <a:cs typeface="Segoe UI" pitchFamily="34" charset="0"/>
              </a:endParaRPr>
            </a:p>
          </p:txBody>
        </p:sp>
        <p:sp>
          <p:nvSpPr>
            <p:cNvPr id="5" name="Rectangle 4"/>
            <p:cNvSpPr/>
            <p:nvPr/>
          </p:nvSpPr>
          <p:spPr bwMode="auto">
            <a:xfrm>
              <a:off x="5944600" y="5154692"/>
              <a:ext cx="5977850" cy="9349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632" b="1" dirty="0">
                <a:solidFill>
                  <a:schemeClr val="bg1"/>
                </a:solidFill>
                <a:latin typeface="+mj-lt"/>
                <a:ea typeface="Segoe UI" pitchFamily="34" charset="0"/>
                <a:cs typeface="Segoe UI" pitchFamily="34" charset="0"/>
              </a:endParaRPr>
            </a:p>
          </p:txBody>
        </p:sp>
        <p:sp>
          <p:nvSpPr>
            <p:cNvPr id="6" name="Rectangle 5"/>
            <p:cNvSpPr/>
            <p:nvPr/>
          </p:nvSpPr>
          <p:spPr bwMode="auto">
            <a:xfrm>
              <a:off x="5944601" y="1049931"/>
              <a:ext cx="5977849" cy="8899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632" b="1" dirty="0">
                <a:solidFill>
                  <a:schemeClr val="bg1"/>
                </a:solidFill>
                <a:latin typeface="+mj-lt"/>
                <a:ea typeface="Segoe UI" pitchFamily="34" charset="0"/>
                <a:cs typeface="Segoe UI" pitchFamily="34" charset="0"/>
              </a:endParaRPr>
            </a:p>
          </p:txBody>
        </p:sp>
        <p:sp>
          <p:nvSpPr>
            <p:cNvPr id="7" name="TextBox 6"/>
            <p:cNvSpPr txBox="1"/>
            <p:nvPr/>
          </p:nvSpPr>
          <p:spPr>
            <a:xfrm>
              <a:off x="7911246" y="1238910"/>
              <a:ext cx="2044558" cy="364805"/>
            </a:xfrm>
            <a:prstGeom prst="rect">
              <a:avLst/>
            </a:prstGeom>
            <a:solidFill>
              <a:schemeClr val="bg1"/>
            </a:solidFill>
          </p:spPr>
          <p:txBody>
            <a:bodyPr wrap="none" lIns="186521" tIns="149217" rIns="186521" bIns="149217" rtlCol="0" anchor="ctr">
              <a:noAutofit/>
            </a:bodyPr>
            <a:lstStyle/>
            <a:p>
              <a:pPr>
                <a:lnSpc>
                  <a:spcPct val="90000"/>
                </a:lnSpc>
                <a:spcAft>
                  <a:spcPts val="612"/>
                </a:spcAft>
              </a:pPr>
              <a:r>
                <a:rPr lang="en-US" sz="1428" dirty="0">
                  <a:solidFill>
                    <a:schemeClr val="tx1">
                      <a:lumMod val="85000"/>
                      <a:lumOff val="15000"/>
                    </a:schemeClr>
                  </a:solidFill>
                  <a:latin typeface="Segoe UI Semibold" panose="020B0702040204020203" pitchFamily="34" charset="0"/>
                  <a:cs typeface="Segoe UI Semibold" panose="020B0702040204020203" pitchFamily="34" charset="0"/>
                </a:rPr>
                <a:t>Input Data File</a:t>
              </a:r>
            </a:p>
          </p:txBody>
        </p:sp>
        <p:sp>
          <p:nvSpPr>
            <p:cNvPr id="8" name="TextBox 7"/>
            <p:cNvSpPr txBox="1"/>
            <p:nvPr/>
          </p:nvSpPr>
          <p:spPr>
            <a:xfrm>
              <a:off x="5862407" y="928776"/>
              <a:ext cx="914400" cy="457200"/>
            </a:xfrm>
            <a:prstGeom prst="rect">
              <a:avLst/>
            </a:prstGeom>
            <a:noFill/>
          </p:spPr>
          <p:txBody>
            <a:bodyPr wrap="none" lIns="186521" tIns="149217" rIns="186521" bIns="149217" rtlCol="0">
              <a:noAutofit/>
            </a:bodyPr>
            <a:lstStyle/>
            <a:p>
              <a:pPr>
                <a:lnSpc>
                  <a:spcPct val="90000"/>
                </a:lnSpc>
                <a:spcAft>
                  <a:spcPts val="612"/>
                </a:spcAft>
              </a:pPr>
              <a:r>
                <a:rPr lang="en-US" sz="1428" dirty="0">
                  <a:solidFill>
                    <a:schemeClr val="bg1"/>
                  </a:solidFill>
                  <a:latin typeface="Segoe UI Semibold" panose="020B0702040204020203" pitchFamily="34" charset="0"/>
                  <a:cs typeface="Segoe UI Semibold" panose="020B0702040204020203" pitchFamily="34" charset="0"/>
                </a:rPr>
                <a:t>HDFS</a:t>
              </a:r>
            </a:p>
          </p:txBody>
        </p:sp>
        <p:sp>
          <p:nvSpPr>
            <p:cNvPr id="9" name="TextBox 8"/>
            <p:cNvSpPr txBox="1"/>
            <p:nvPr/>
          </p:nvSpPr>
          <p:spPr>
            <a:xfrm>
              <a:off x="5832439" y="5632440"/>
              <a:ext cx="914400" cy="457200"/>
            </a:xfrm>
            <a:prstGeom prst="rect">
              <a:avLst/>
            </a:prstGeom>
            <a:noFill/>
          </p:spPr>
          <p:txBody>
            <a:bodyPr wrap="none" lIns="186521" tIns="149217" rIns="186521" bIns="149217" rtlCol="0">
              <a:noAutofit/>
            </a:bodyPr>
            <a:lstStyle/>
            <a:p>
              <a:pPr>
                <a:lnSpc>
                  <a:spcPct val="90000"/>
                </a:lnSpc>
                <a:spcAft>
                  <a:spcPts val="612"/>
                </a:spcAft>
              </a:pPr>
              <a:r>
                <a:rPr lang="en-US" sz="1428" dirty="0">
                  <a:solidFill>
                    <a:schemeClr val="bg1"/>
                  </a:solidFill>
                  <a:latin typeface="Segoe UI Semibold" panose="020B0702040204020203" pitchFamily="34" charset="0"/>
                  <a:cs typeface="Segoe UI Semibold" panose="020B0702040204020203" pitchFamily="34" charset="0"/>
                </a:rPr>
                <a:t>HDFS</a:t>
              </a:r>
            </a:p>
          </p:txBody>
        </p:sp>
        <p:sp>
          <p:nvSpPr>
            <p:cNvPr id="10" name="TextBox 9"/>
            <p:cNvSpPr txBox="1"/>
            <p:nvPr/>
          </p:nvSpPr>
          <p:spPr>
            <a:xfrm>
              <a:off x="6708063" y="5444090"/>
              <a:ext cx="1380661" cy="356151"/>
            </a:xfrm>
            <a:prstGeom prst="rect">
              <a:avLst/>
            </a:prstGeom>
            <a:solidFill>
              <a:schemeClr val="bg1"/>
            </a:solidFill>
          </p:spPr>
          <p:txBody>
            <a:bodyPr wrap="none" lIns="93260" tIns="93260" rIns="93260" bIns="93260" rtlCol="0" anchor="ctr">
              <a:noAutofit/>
            </a:bodyPr>
            <a:lstStyle/>
            <a:p>
              <a:pPr algn="ctr">
                <a:lnSpc>
                  <a:spcPct val="90000"/>
                </a:lnSpc>
                <a:spcAft>
                  <a:spcPts val="612"/>
                </a:spcAft>
              </a:pPr>
              <a:r>
                <a:rPr lang="en-US" sz="1428" dirty="0">
                  <a:solidFill>
                    <a:schemeClr val="tx1">
                      <a:lumMod val="85000"/>
                      <a:lumOff val="15000"/>
                    </a:schemeClr>
                  </a:solidFill>
                </a:rPr>
                <a:t>Output File</a:t>
              </a:r>
            </a:p>
          </p:txBody>
        </p:sp>
        <p:sp>
          <p:nvSpPr>
            <p:cNvPr id="11" name="TextBox 10"/>
            <p:cNvSpPr txBox="1"/>
            <p:nvPr/>
          </p:nvSpPr>
          <p:spPr>
            <a:xfrm>
              <a:off x="9768056" y="5442378"/>
              <a:ext cx="1380661" cy="356151"/>
            </a:xfrm>
            <a:prstGeom prst="rect">
              <a:avLst/>
            </a:prstGeom>
            <a:solidFill>
              <a:schemeClr val="bg1"/>
            </a:solidFill>
          </p:spPr>
          <p:txBody>
            <a:bodyPr wrap="none" lIns="93260" tIns="93260" rIns="93260" bIns="93260" rtlCol="0" anchor="ctr">
              <a:noAutofit/>
            </a:bodyPr>
            <a:lstStyle/>
            <a:p>
              <a:pPr algn="ctr">
                <a:lnSpc>
                  <a:spcPct val="90000"/>
                </a:lnSpc>
                <a:spcAft>
                  <a:spcPts val="612"/>
                </a:spcAft>
              </a:pPr>
              <a:r>
                <a:rPr lang="en-US" sz="1428" dirty="0">
                  <a:solidFill>
                    <a:schemeClr val="tx1">
                      <a:lumMod val="85000"/>
                      <a:lumOff val="15000"/>
                    </a:schemeClr>
                  </a:solidFill>
                </a:rPr>
                <a:t>Output File</a:t>
              </a:r>
            </a:p>
          </p:txBody>
        </p:sp>
        <p:sp>
          <p:nvSpPr>
            <p:cNvPr id="12" name="Rectangle 11"/>
            <p:cNvSpPr/>
            <p:nvPr/>
          </p:nvSpPr>
          <p:spPr bwMode="auto">
            <a:xfrm>
              <a:off x="6392133" y="3862449"/>
              <a:ext cx="2012522" cy="11428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632" b="1" dirty="0">
                <a:solidFill>
                  <a:schemeClr val="bg1"/>
                </a:solidFill>
                <a:latin typeface="+mj-lt"/>
                <a:ea typeface="Segoe UI" pitchFamily="34" charset="0"/>
                <a:cs typeface="Segoe UI" pitchFamily="34" charset="0"/>
              </a:endParaRPr>
            </a:p>
          </p:txBody>
        </p:sp>
        <p:sp>
          <p:nvSpPr>
            <p:cNvPr id="13" name="TextBox 12"/>
            <p:cNvSpPr txBox="1"/>
            <p:nvPr/>
          </p:nvSpPr>
          <p:spPr>
            <a:xfrm>
              <a:off x="6887610" y="4214576"/>
              <a:ext cx="1021568" cy="356151"/>
            </a:xfrm>
            <a:prstGeom prst="rect">
              <a:avLst/>
            </a:prstGeom>
            <a:solidFill>
              <a:schemeClr val="bg1"/>
            </a:solidFill>
          </p:spPr>
          <p:txBody>
            <a:bodyPr wrap="none" lIns="93260" tIns="93260" rIns="93260" bIns="93260" rtlCol="0" anchor="ctr">
              <a:noAutofit/>
            </a:bodyPr>
            <a:lstStyle/>
            <a:p>
              <a:pPr algn="ctr">
                <a:lnSpc>
                  <a:spcPct val="90000"/>
                </a:lnSpc>
                <a:spcAft>
                  <a:spcPts val="612"/>
                </a:spcAft>
              </a:pPr>
              <a:r>
                <a:rPr lang="en-US" sz="1428" dirty="0">
                  <a:solidFill>
                    <a:schemeClr val="tx1">
                      <a:lumMod val="85000"/>
                      <a:lumOff val="15000"/>
                    </a:schemeClr>
                  </a:solidFill>
                </a:rPr>
                <a:t>Reducer</a:t>
              </a:r>
            </a:p>
          </p:txBody>
        </p:sp>
        <p:sp>
          <p:nvSpPr>
            <p:cNvPr id="14" name="Rectangle 13"/>
            <p:cNvSpPr/>
            <p:nvPr/>
          </p:nvSpPr>
          <p:spPr bwMode="auto">
            <a:xfrm>
              <a:off x="5944603" y="1943208"/>
              <a:ext cx="2865649" cy="1678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632" b="1" dirty="0">
                <a:solidFill>
                  <a:schemeClr val="bg1"/>
                </a:solidFill>
                <a:latin typeface="+mj-lt"/>
                <a:ea typeface="Segoe UI" pitchFamily="34" charset="0"/>
                <a:cs typeface="Segoe UI" pitchFamily="34" charset="0"/>
              </a:endParaRPr>
            </a:p>
          </p:txBody>
        </p:sp>
        <p:sp>
          <p:nvSpPr>
            <p:cNvPr id="15" name="TextBox 14"/>
            <p:cNvSpPr txBox="1"/>
            <p:nvPr/>
          </p:nvSpPr>
          <p:spPr>
            <a:xfrm>
              <a:off x="6887610" y="2178549"/>
              <a:ext cx="1021568" cy="356151"/>
            </a:xfrm>
            <a:prstGeom prst="rect">
              <a:avLst/>
            </a:prstGeom>
            <a:solidFill>
              <a:schemeClr val="bg1"/>
            </a:solidFill>
          </p:spPr>
          <p:txBody>
            <a:bodyPr wrap="none" lIns="93260" tIns="93260" rIns="93260" bIns="93260" rtlCol="0" anchor="ctr">
              <a:noAutofit/>
            </a:bodyPr>
            <a:lstStyle/>
            <a:p>
              <a:pPr algn="ctr">
                <a:lnSpc>
                  <a:spcPct val="90000"/>
                </a:lnSpc>
                <a:spcAft>
                  <a:spcPts val="612"/>
                </a:spcAft>
              </a:pPr>
              <a:r>
                <a:rPr lang="en-US" sz="1428" dirty="0">
                  <a:solidFill>
                    <a:schemeClr val="tx1">
                      <a:lumMod val="85000"/>
                      <a:lumOff val="15000"/>
                    </a:schemeClr>
                  </a:solidFill>
                </a:rPr>
                <a:t>Mapper</a:t>
              </a:r>
            </a:p>
          </p:txBody>
        </p:sp>
        <p:sp>
          <p:nvSpPr>
            <p:cNvPr id="16" name="TextBox 15"/>
            <p:cNvSpPr txBox="1"/>
            <p:nvPr/>
          </p:nvSpPr>
          <p:spPr>
            <a:xfrm>
              <a:off x="5400372" y="1930333"/>
              <a:ext cx="2427630" cy="238766"/>
            </a:xfrm>
            <a:prstGeom prst="rect">
              <a:avLst/>
            </a:prstGeom>
            <a:noFill/>
          </p:spPr>
          <p:txBody>
            <a:bodyPr wrap="none" lIns="186521" tIns="149217" rIns="186521" bIns="149217" rtlCol="0" anchor="ctr">
              <a:noAutofit/>
            </a:bodyPr>
            <a:lstStyle/>
            <a:p>
              <a:pPr algn="ctr">
                <a:lnSpc>
                  <a:spcPct val="90000"/>
                </a:lnSpc>
                <a:spcAft>
                  <a:spcPts val="612"/>
                </a:spcAft>
              </a:pPr>
              <a:r>
                <a:rPr lang="en-US" sz="1122" dirty="0">
                  <a:solidFill>
                    <a:schemeClr val="bg1"/>
                  </a:solidFill>
                </a:rPr>
                <a:t>YARN container</a:t>
              </a:r>
            </a:p>
          </p:txBody>
        </p:sp>
        <p:sp>
          <p:nvSpPr>
            <p:cNvPr id="17" name="TextBox 16"/>
            <p:cNvSpPr txBox="1"/>
            <p:nvPr/>
          </p:nvSpPr>
          <p:spPr>
            <a:xfrm>
              <a:off x="6098711" y="2925330"/>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12"/>
                </a:spcAft>
              </a:pPr>
              <a:r>
                <a:rPr lang="en-US" sz="1071" dirty="0">
                  <a:solidFill>
                    <a:schemeClr val="tx1">
                      <a:lumMod val="85000"/>
                      <a:lumOff val="15000"/>
                    </a:schemeClr>
                  </a:solidFill>
                  <a:latin typeface="Segoe UI Semibold" panose="020B0702040204020203" pitchFamily="34" charset="0"/>
                  <a:cs typeface="Segoe UI Semibold" panose="020B0702040204020203" pitchFamily="34" charset="0"/>
                </a:rPr>
                <a:t>Data Partition 1</a:t>
              </a:r>
            </a:p>
          </p:txBody>
        </p:sp>
        <p:sp>
          <p:nvSpPr>
            <p:cNvPr id="18" name="TextBox 17"/>
            <p:cNvSpPr txBox="1"/>
            <p:nvPr/>
          </p:nvSpPr>
          <p:spPr>
            <a:xfrm>
              <a:off x="6998555" y="2925330"/>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12"/>
                </a:spcAft>
              </a:pPr>
              <a:r>
                <a:rPr lang="en-US" sz="1071" dirty="0">
                  <a:solidFill>
                    <a:schemeClr val="tx1">
                      <a:lumMod val="85000"/>
                      <a:lumOff val="15000"/>
                    </a:schemeClr>
                  </a:solidFill>
                  <a:latin typeface="Segoe UI Semibold" panose="020B0702040204020203" pitchFamily="34" charset="0"/>
                  <a:cs typeface="Segoe UI Semibold" panose="020B0702040204020203" pitchFamily="34" charset="0"/>
                </a:rPr>
                <a:t>Data Partition 2</a:t>
              </a:r>
            </a:p>
          </p:txBody>
        </p:sp>
        <p:sp>
          <p:nvSpPr>
            <p:cNvPr id="19" name="TextBox 18"/>
            <p:cNvSpPr txBox="1"/>
            <p:nvPr/>
          </p:nvSpPr>
          <p:spPr>
            <a:xfrm>
              <a:off x="7930930" y="2925330"/>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12"/>
                </a:spcAft>
              </a:pPr>
              <a:r>
                <a:rPr lang="en-US" sz="1071" dirty="0">
                  <a:solidFill>
                    <a:schemeClr val="tx1">
                      <a:lumMod val="85000"/>
                      <a:lumOff val="15000"/>
                    </a:schemeClr>
                  </a:solidFill>
                  <a:latin typeface="Segoe UI Semibold" panose="020B0702040204020203" pitchFamily="34" charset="0"/>
                  <a:cs typeface="Segoe UI Semibold" panose="020B0702040204020203" pitchFamily="34" charset="0"/>
                </a:rPr>
                <a:t>Data Partition 3</a:t>
              </a:r>
            </a:p>
          </p:txBody>
        </p:sp>
        <p:cxnSp>
          <p:nvCxnSpPr>
            <p:cNvPr id="20" name="Straight Arrow Connector 19"/>
            <p:cNvCxnSpPr>
              <a:stCxn id="15" idx="2"/>
              <a:endCxn id="18" idx="0"/>
            </p:cNvCxnSpPr>
            <p:nvPr/>
          </p:nvCxnSpPr>
          <p:spPr>
            <a:xfrm>
              <a:off x="7398394" y="2534700"/>
              <a:ext cx="0" cy="390630"/>
            </a:xfrm>
            <a:prstGeom prst="straightConnector1">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21" name="Elbow Connector 20"/>
            <p:cNvCxnSpPr/>
            <p:nvPr/>
          </p:nvCxnSpPr>
          <p:spPr>
            <a:xfrm rot="16200000" flipH="1">
              <a:off x="7624784" y="2239763"/>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22" name="Elbow Connector 21"/>
            <p:cNvCxnSpPr/>
            <p:nvPr/>
          </p:nvCxnSpPr>
          <p:spPr>
            <a:xfrm rot="5400000">
              <a:off x="6708672" y="2246275"/>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23" name="Elbow Connector 22"/>
            <p:cNvCxnSpPr/>
            <p:nvPr/>
          </p:nvCxnSpPr>
          <p:spPr>
            <a:xfrm rot="16200000" flipH="1">
              <a:off x="6365067" y="3497664"/>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13" idx="0"/>
            </p:cNvCxnSpPr>
            <p:nvPr/>
          </p:nvCxnSpPr>
          <p:spPr>
            <a:xfrm>
              <a:off x="7398394" y="3351053"/>
              <a:ext cx="0" cy="86352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5400000">
              <a:off x="7627074" y="3506228"/>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9452125" y="3860737"/>
              <a:ext cx="2012522" cy="11428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632" b="1" dirty="0">
                <a:solidFill>
                  <a:schemeClr val="bg1"/>
                </a:solidFill>
                <a:latin typeface="+mj-lt"/>
                <a:ea typeface="Segoe UI" pitchFamily="34" charset="0"/>
                <a:cs typeface="Segoe UI" pitchFamily="34" charset="0"/>
              </a:endParaRPr>
            </a:p>
          </p:txBody>
        </p:sp>
        <p:sp>
          <p:nvSpPr>
            <p:cNvPr id="27" name="TextBox 26"/>
            <p:cNvSpPr txBox="1"/>
            <p:nvPr/>
          </p:nvSpPr>
          <p:spPr>
            <a:xfrm>
              <a:off x="9947602" y="4212864"/>
              <a:ext cx="1021568" cy="356151"/>
            </a:xfrm>
            <a:prstGeom prst="rect">
              <a:avLst/>
            </a:prstGeom>
            <a:solidFill>
              <a:schemeClr val="bg1"/>
            </a:solidFill>
          </p:spPr>
          <p:txBody>
            <a:bodyPr wrap="none" lIns="93260" tIns="93260" rIns="93260" bIns="93260" rtlCol="0" anchor="ctr">
              <a:noAutofit/>
            </a:bodyPr>
            <a:lstStyle/>
            <a:p>
              <a:pPr algn="ctr">
                <a:lnSpc>
                  <a:spcPct val="90000"/>
                </a:lnSpc>
                <a:spcAft>
                  <a:spcPts val="612"/>
                </a:spcAft>
              </a:pPr>
              <a:r>
                <a:rPr lang="en-US" sz="1428" dirty="0">
                  <a:solidFill>
                    <a:schemeClr val="tx1">
                      <a:lumMod val="85000"/>
                      <a:lumOff val="15000"/>
                    </a:schemeClr>
                  </a:solidFill>
                </a:rPr>
                <a:t>Reducer</a:t>
              </a:r>
            </a:p>
          </p:txBody>
        </p:sp>
        <p:sp>
          <p:nvSpPr>
            <p:cNvPr id="28" name="Rectangle 27"/>
            <p:cNvSpPr/>
            <p:nvPr/>
          </p:nvSpPr>
          <p:spPr bwMode="auto">
            <a:xfrm>
              <a:off x="9054216" y="1941496"/>
              <a:ext cx="2857962" cy="1678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632" b="1" dirty="0">
                <a:solidFill>
                  <a:schemeClr val="bg1"/>
                </a:solidFill>
                <a:latin typeface="+mj-lt"/>
                <a:ea typeface="Segoe UI" pitchFamily="34" charset="0"/>
                <a:cs typeface="Segoe UI" pitchFamily="34" charset="0"/>
              </a:endParaRPr>
            </a:p>
          </p:txBody>
        </p:sp>
        <p:sp>
          <p:nvSpPr>
            <p:cNvPr id="29" name="TextBox 28"/>
            <p:cNvSpPr txBox="1"/>
            <p:nvPr/>
          </p:nvSpPr>
          <p:spPr>
            <a:xfrm>
              <a:off x="9947602" y="2176837"/>
              <a:ext cx="1021568" cy="356151"/>
            </a:xfrm>
            <a:prstGeom prst="rect">
              <a:avLst/>
            </a:prstGeom>
            <a:solidFill>
              <a:schemeClr val="bg1"/>
            </a:solidFill>
          </p:spPr>
          <p:txBody>
            <a:bodyPr wrap="none" lIns="93260" tIns="93260" rIns="93260" bIns="93260" rtlCol="0" anchor="ctr">
              <a:noAutofit/>
            </a:bodyPr>
            <a:lstStyle/>
            <a:p>
              <a:pPr algn="ctr">
                <a:lnSpc>
                  <a:spcPct val="90000"/>
                </a:lnSpc>
                <a:spcAft>
                  <a:spcPts val="612"/>
                </a:spcAft>
              </a:pPr>
              <a:r>
                <a:rPr lang="en-US" sz="1428" dirty="0">
                  <a:solidFill>
                    <a:schemeClr val="tx1">
                      <a:lumMod val="85000"/>
                      <a:lumOff val="15000"/>
                    </a:schemeClr>
                  </a:solidFill>
                </a:rPr>
                <a:t>Mapper</a:t>
              </a:r>
            </a:p>
          </p:txBody>
        </p:sp>
        <p:sp>
          <p:nvSpPr>
            <p:cNvPr id="31" name="TextBox 30"/>
            <p:cNvSpPr txBox="1"/>
            <p:nvPr/>
          </p:nvSpPr>
          <p:spPr>
            <a:xfrm>
              <a:off x="9158703" y="2923618"/>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12"/>
                </a:spcAft>
              </a:pPr>
              <a:r>
                <a:rPr lang="en-US" sz="1071" dirty="0">
                  <a:solidFill>
                    <a:schemeClr val="tx1">
                      <a:lumMod val="85000"/>
                      <a:lumOff val="15000"/>
                    </a:schemeClr>
                  </a:solidFill>
                  <a:latin typeface="Segoe UI Semibold" panose="020B0702040204020203" pitchFamily="34" charset="0"/>
                  <a:cs typeface="Segoe UI Semibold" panose="020B0702040204020203" pitchFamily="34" charset="0"/>
                </a:rPr>
                <a:t>Data Partition 1</a:t>
              </a:r>
            </a:p>
          </p:txBody>
        </p:sp>
        <p:sp>
          <p:nvSpPr>
            <p:cNvPr id="32" name="TextBox 31"/>
            <p:cNvSpPr txBox="1"/>
            <p:nvPr/>
          </p:nvSpPr>
          <p:spPr>
            <a:xfrm>
              <a:off x="10058547" y="2923618"/>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12"/>
                </a:spcAft>
              </a:pPr>
              <a:r>
                <a:rPr lang="en-US" sz="1071" dirty="0">
                  <a:solidFill>
                    <a:schemeClr val="tx1">
                      <a:lumMod val="85000"/>
                      <a:lumOff val="15000"/>
                    </a:schemeClr>
                  </a:solidFill>
                  <a:latin typeface="Segoe UI Semibold" panose="020B0702040204020203" pitchFamily="34" charset="0"/>
                  <a:cs typeface="Segoe UI Semibold" panose="020B0702040204020203" pitchFamily="34" charset="0"/>
                </a:rPr>
                <a:t>Data Partition 2</a:t>
              </a:r>
            </a:p>
          </p:txBody>
        </p:sp>
        <p:sp>
          <p:nvSpPr>
            <p:cNvPr id="33" name="TextBox 32"/>
            <p:cNvSpPr txBox="1"/>
            <p:nvPr/>
          </p:nvSpPr>
          <p:spPr>
            <a:xfrm>
              <a:off x="10990922" y="2923618"/>
              <a:ext cx="799678" cy="425723"/>
            </a:xfrm>
            <a:prstGeom prst="rect">
              <a:avLst/>
            </a:prstGeom>
            <a:solidFill>
              <a:schemeClr val="accent2">
                <a:lumMod val="20000"/>
                <a:lumOff val="80000"/>
              </a:schemeClr>
            </a:solidFill>
          </p:spPr>
          <p:txBody>
            <a:bodyPr wrap="square" lIns="0" tIns="0" rIns="0" bIns="0" rtlCol="0" anchor="ctr">
              <a:noAutofit/>
            </a:bodyPr>
            <a:lstStyle/>
            <a:p>
              <a:pPr algn="ctr">
                <a:lnSpc>
                  <a:spcPct val="90000"/>
                </a:lnSpc>
                <a:spcAft>
                  <a:spcPts val="612"/>
                </a:spcAft>
              </a:pPr>
              <a:r>
                <a:rPr lang="en-US" sz="1071" dirty="0">
                  <a:solidFill>
                    <a:schemeClr val="tx1">
                      <a:lumMod val="85000"/>
                      <a:lumOff val="15000"/>
                    </a:schemeClr>
                  </a:solidFill>
                  <a:latin typeface="Segoe UI Semibold" panose="020B0702040204020203" pitchFamily="34" charset="0"/>
                  <a:cs typeface="Segoe UI Semibold" panose="020B0702040204020203" pitchFamily="34" charset="0"/>
                </a:rPr>
                <a:t>Data Partition 3</a:t>
              </a:r>
            </a:p>
          </p:txBody>
        </p:sp>
        <p:cxnSp>
          <p:nvCxnSpPr>
            <p:cNvPr id="34" name="Straight Arrow Connector 33"/>
            <p:cNvCxnSpPr>
              <a:stCxn id="29" idx="2"/>
              <a:endCxn id="32" idx="0"/>
            </p:cNvCxnSpPr>
            <p:nvPr/>
          </p:nvCxnSpPr>
          <p:spPr>
            <a:xfrm>
              <a:off x="10458386" y="2532988"/>
              <a:ext cx="0" cy="390630"/>
            </a:xfrm>
            <a:prstGeom prst="straightConnector1">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35" name="Elbow Connector 34"/>
            <p:cNvCxnSpPr/>
            <p:nvPr/>
          </p:nvCxnSpPr>
          <p:spPr>
            <a:xfrm rot="16200000" flipH="1">
              <a:off x="10684776" y="2227777"/>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36" name="Elbow Connector 35"/>
            <p:cNvCxnSpPr/>
            <p:nvPr/>
          </p:nvCxnSpPr>
          <p:spPr>
            <a:xfrm rot="5400000">
              <a:off x="9768664" y="2234289"/>
              <a:ext cx="457200" cy="914400"/>
            </a:xfrm>
            <a:prstGeom prst="bentConnector3">
              <a:avLst/>
            </a:prstGeom>
            <a:ln w="28575">
              <a:solidFill>
                <a:schemeClr val="bg1"/>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37" name="Elbow Connector 36"/>
            <p:cNvCxnSpPr/>
            <p:nvPr/>
          </p:nvCxnSpPr>
          <p:spPr>
            <a:xfrm rot="16200000" flipH="1">
              <a:off x="9425059" y="3495952"/>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2"/>
              <a:endCxn id="27" idx="0"/>
            </p:cNvCxnSpPr>
            <p:nvPr/>
          </p:nvCxnSpPr>
          <p:spPr>
            <a:xfrm>
              <a:off x="10458386" y="3349341"/>
              <a:ext cx="0" cy="86352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a:off x="10687066" y="3504516"/>
              <a:ext cx="822960" cy="548640"/>
            </a:xfrm>
            <a:prstGeom prst="bentConnector3">
              <a:avLst>
                <a:gd name="adj1" fmla="val 4249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16200000" flipH="1">
              <a:off x="9367591" y="1095885"/>
              <a:ext cx="640080" cy="1527048"/>
            </a:xfrm>
            <a:prstGeom prst="bentConnector3">
              <a:avLst>
                <a:gd name="adj1" fmla="val 2857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3" idx="2"/>
              <a:endCxn id="10" idx="0"/>
            </p:cNvCxnSpPr>
            <p:nvPr/>
          </p:nvCxnSpPr>
          <p:spPr>
            <a:xfrm>
              <a:off x="7398394" y="4570727"/>
              <a:ext cx="0" cy="87336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7" idx="2"/>
              <a:endCxn id="11" idx="0"/>
            </p:cNvCxnSpPr>
            <p:nvPr/>
          </p:nvCxnSpPr>
          <p:spPr>
            <a:xfrm>
              <a:off x="10458386" y="4569015"/>
              <a:ext cx="1" cy="873363"/>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5400000">
              <a:off x="7883676" y="1144916"/>
              <a:ext cx="548640" cy="1527048"/>
            </a:xfrm>
            <a:prstGeom prst="bentConnector3">
              <a:avLst>
                <a:gd name="adj1" fmla="val 17602"/>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9195538" y="2320498"/>
            <a:ext cx="2119572" cy="223836"/>
          </a:xfrm>
          <a:prstGeom prst="rect">
            <a:avLst/>
          </a:prstGeom>
          <a:noFill/>
        </p:spPr>
        <p:txBody>
          <a:bodyPr wrap="none" lIns="186521" tIns="149217" rIns="186521" bIns="149217" rtlCol="0" anchor="ctr">
            <a:noAutofit/>
          </a:bodyPr>
          <a:lstStyle/>
          <a:p>
            <a:pPr algn="ctr">
              <a:lnSpc>
                <a:spcPct val="90000"/>
              </a:lnSpc>
              <a:spcAft>
                <a:spcPts val="612"/>
              </a:spcAft>
            </a:pPr>
            <a:r>
              <a:rPr lang="en-US" sz="1122" dirty="0">
                <a:solidFill>
                  <a:schemeClr val="bg1"/>
                </a:solidFill>
              </a:rPr>
              <a:t>YARN container</a:t>
            </a:r>
          </a:p>
        </p:txBody>
      </p:sp>
      <p:sp>
        <p:nvSpPr>
          <p:cNvPr id="47" name="TextBox 46"/>
          <p:cNvSpPr txBox="1"/>
          <p:nvPr/>
        </p:nvSpPr>
        <p:spPr>
          <a:xfrm>
            <a:off x="6995893" y="4141580"/>
            <a:ext cx="2119572" cy="223836"/>
          </a:xfrm>
          <a:prstGeom prst="rect">
            <a:avLst/>
          </a:prstGeom>
          <a:noFill/>
        </p:spPr>
        <p:txBody>
          <a:bodyPr wrap="none" lIns="186521" tIns="149217" rIns="186521" bIns="149217" rtlCol="0" anchor="ctr">
            <a:noAutofit/>
          </a:bodyPr>
          <a:lstStyle/>
          <a:p>
            <a:pPr algn="ctr">
              <a:lnSpc>
                <a:spcPct val="90000"/>
              </a:lnSpc>
              <a:spcAft>
                <a:spcPts val="612"/>
              </a:spcAft>
            </a:pPr>
            <a:r>
              <a:rPr lang="en-US" sz="1122" dirty="0">
                <a:solidFill>
                  <a:schemeClr val="bg1"/>
                </a:solidFill>
              </a:rPr>
              <a:t>YARN container</a:t>
            </a:r>
          </a:p>
        </p:txBody>
      </p:sp>
      <p:sp>
        <p:nvSpPr>
          <p:cNvPr id="48" name="TextBox 47"/>
          <p:cNvSpPr txBox="1"/>
          <p:nvPr/>
        </p:nvSpPr>
        <p:spPr>
          <a:xfrm>
            <a:off x="9575073" y="4122010"/>
            <a:ext cx="2119572" cy="223836"/>
          </a:xfrm>
          <a:prstGeom prst="rect">
            <a:avLst/>
          </a:prstGeom>
          <a:noFill/>
        </p:spPr>
        <p:txBody>
          <a:bodyPr wrap="none" lIns="186521" tIns="149217" rIns="186521" bIns="149217" rtlCol="0" anchor="ctr">
            <a:noAutofit/>
          </a:bodyPr>
          <a:lstStyle/>
          <a:p>
            <a:pPr algn="ctr">
              <a:lnSpc>
                <a:spcPct val="90000"/>
              </a:lnSpc>
              <a:spcAft>
                <a:spcPts val="612"/>
              </a:spcAft>
            </a:pPr>
            <a:r>
              <a:rPr lang="en-US" sz="1122" dirty="0">
                <a:solidFill>
                  <a:schemeClr val="bg1"/>
                </a:solidFill>
              </a:rPr>
              <a:t>YARN container</a:t>
            </a:r>
          </a:p>
        </p:txBody>
      </p:sp>
      <p:sp>
        <p:nvSpPr>
          <p:cNvPr id="49" name="TextBox 48"/>
          <p:cNvSpPr txBox="1"/>
          <p:nvPr/>
        </p:nvSpPr>
        <p:spPr>
          <a:xfrm>
            <a:off x="274639" y="1372708"/>
            <a:ext cx="6191591" cy="4678204"/>
          </a:xfrm>
          <a:prstGeom prst="rect">
            <a:avLst/>
          </a:prstGeom>
          <a:noFill/>
        </p:spPr>
        <p:txBody>
          <a:bodyPr wrap="square" lIns="182880" tIns="146304" rIns="182880" bIns="146304" rtlCol="0">
            <a:spAutoFit/>
          </a:bodyPr>
          <a:lstStyle/>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Hadoop divides the input file into splits and assign every split to different mapper.</a:t>
            </a:r>
          </a:p>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Locally Hadoop reads the split line-by-line and call </a:t>
            </a:r>
            <a:r>
              <a:rPr lang="en-US" dirty="0">
                <a:solidFill>
                  <a:schemeClr val="tx1">
                    <a:lumMod val="65000"/>
                    <a:lumOff val="35000"/>
                  </a:schemeClr>
                </a:solidFill>
                <a:latin typeface="Consolas" panose="020B0609020204030204" pitchFamily="49" charset="0"/>
              </a:rPr>
              <a:t>map</a:t>
            </a:r>
            <a:r>
              <a:rPr lang="en-US" dirty="0">
                <a:solidFill>
                  <a:schemeClr val="tx1">
                    <a:lumMod val="65000"/>
                    <a:lumOff val="35000"/>
                  </a:schemeClr>
                </a:solidFill>
              </a:rPr>
              <a:t>() for very line, passing it as key/value parameters</a:t>
            </a:r>
          </a:p>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The mapper emits other intermediate key/value pairs</a:t>
            </a:r>
          </a:p>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All the intermediate values for a given intermediate key are combined together into a list.</a:t>
            </a:r>
          </a:p>
          <a:p>
            <a:pPr marL="285750" indent="-285750">
              <a:lnSpc>
                <a:spcPct val="90000"/>
              </a:lnSpc>
              <a:spcAft>
                <a:spcPts val="600"/>
              </a:spcAft>
              <a:buClr>
                <a:schemeClr val="accent3"/>
              </a:buClr>
              <a:buSzPct val="75000"/>
              <a:buFont typeface="Wingdings" panose="05000000000000000000" pitchFamily="2" charset="2"/>
              <a:buChar char="v"/>
            </a:pPr>
            <a:r>
              <a:rPr lang="en-US" dirty="0">
                <a:solidFill>
                  <a:schemeClr val="tx1">
                    <a:lumMod val="65000"/>
                    <a:lumOff val="35000"/>
                  </a:schemeClr>
                </a:solidFill>
              </a:rPr>
              <a:t>The list is given to one or more Reducers.</a:t>
            </a:r>
            <a:endParaRPr lang="en-US" sz="1600" dirty="0">
              <a:solidFill>
                <a:schemeClr val="tx1">
                  <a:lumMod val="65000"/>
                  <a:lumOff val="35000"/>
                </a:schemeClr>
              </a:solidFill>
            </a:endParaRPr>
          </a:p>
          <a:p>
            <a:pPr marL="548640" lvl="1" indent="-285750">
              <a:lnSpc>
                <a:spcPct val="90000"/>
              </a:lnSpc>
              <a:spcAft>
                <a:spcPts val="600"/>
              </a:spcAft>
              <a:buClr>
                <a:schemeClr val="accent3"/>
              </a:buClr>
              <a:buFont typeface="Arial" panose="020B0604020202020204" pitchFamily="34" charset="0"/>
              <a:buChar char="•"/>
            </a:pPr>
            <a:r>
              <a:rPr lang="en-US" sz="1600" dirty="0">
                <a:solidFill>
                  <a:schemeClr val="tx1">
                    <a:lumMod val="65000"/>
                    <a:lumOff val="35000"/>
                  </a:schemeClr>
                </a:solidFill>
              </a:rPr>
              <a:t>All values associated with a particular intermediate key are guaranteed to go to the same Reducer</a:t>
            </a:r>
          </a:p>
          <a:p>
            <a:pPr marL="548640" lvl="1" indent="-285750">
              <a:lnSpc>
                <a:spcPct val="90000"/>
              </a:lnSpc>
              <a:spcAft>
                <a:spcPts val="600"/>
              </a:spcAft>
              <a:buClr>
                <a:schemeClr val="accent3"/>
              </a:buClr>
              <a:buFont typeface="Arial" panose="020B0604020202020204" pitchFamily="34" charset="0"/>
              <a:buChar char="•"/>
            </a:pPr>
            <a:r>
              <a:rPr lang="en-US" sz="1600" dirty="0">
                <a:solidFill>
                  <a:schemeClr val="tx1">
                    <a:lumMod val="65000"/>
                    <a:lumOff val="35000"/>
                  </a:schemeClr>
                </a:solidFill>
              </a:rPr>
              <a:t>The intermediate keys, and their value lists, are passed to the Reducer in sorted key order – This step is known as the ‘</a:t>
            </a:r>
            <a:r>
              <a:rPr lang="en-US" sz="1600" dirty="0">
                <a:solidFill>
                  <a:schemeClr val="tx1">
                    <a:lumMod val="65000"/>
                    <a:lumOff val="35000"/>
                  </a:schemeClr>
                </a:solidFill>
                <a:latin typeface="Consolas" panose="020B0609020204030204" pitchFamily="49" charset="0"/>
              </a:rPr>
              <a:t>shuffle</a:t>
            </a:r>
            <a:r>
              <a:rPr lang="en-US" sz="1600" dirty="0">
                <a:solidFill>
                  <a:schemeClr val="tx1">
                    <a:lumMod val="65000"/>
                    <a:lumOff val="35000"/>
                  </a:schemeClr>
                </a:solidFill>
              </a:rPr>
              <a:t> and </a:t>
            </a:r>
            <a:r>
              <a:rPr lang="en-US" sz="1600" dirty="0">
                <a:solidFill>
                  <a:schemeClr val="tx1">
                    <a:lumMod val="65000"/>
                    <a:lumOff val="35000"/>
                  </a:schemeClr>
                </a:solidFill>
                <a:latin typeface="Consolas" panose="020B0609020204030204" pitchFamily="49" charset="0"/>
              </a:rPr>
              <a:t>sort</a:t>
            </a:r>
            <a:r>
              <a:rPr lang="en-US" sz="1600" dirty="0">
                <a:solidFill>
                  <a:schemeClr val="tx1">
                    <a:lumMod val="65000"/>
                    <a:lumOff val="35000"/>
                  </a:schemeClr>
                </a:solidFill>
              </a:rPr>
              <a:t>’</a:t>
            </a:r>
          </a:p>
          <a:p>
            <a:pPr marL="548640" lvl="1" indent="-285750">
              <a:lnSpc>
                <a:spcPct val="90000"/>
              </a:lnSpc>
              <a:spcAft>
                <a:spcPts val="600"/>
              </a:spcAft>
              <a:buClr>
                <a:schemeClr val="accent3"/>
              </a:buClr>
              <a:buFont typeface="Arial" panose="020B0604020202020204" pitchFamily="34" charset="0"/>
              <a:buChar char="•"/>
            </a:pPr>
            <a:r>
              <a:rPr lang="en-US" sz="1600" dirty="0">
                <a:solidFill>
                  <a:schemeClr val="tx1">
                    <a:lumMod val="65000"/>
                    <a:lumOff val="35000"/>
                  </a:schemeClr>
                </a:solidFill>
              </a:rPr>
              <a:t>Hadoop calls </a:t>
            </a:r>
            <a:r>
              <a:rPr lang="en-US" sz="1600" dirty="0">
                <a:solidFill>
                  <a:schemeClr val="tx1">
                    <a:lumMod val="65000"/>
                    <a:lumOff val="35000"/>
                  </a:schemeClr>
                </a:solidFill>
                <a:latin typeface="Consolas" panose="020B0609020204030204" pitchFamily="49" charset="0"/>
              </a:rPr>
              <a:t>reduce</a:t>
            </a:r>
            <a:r>
              <a:rPr lang="en-US" sz="1600" dirty="0">
                <a:solidFill>
                  <a:schemeClr val="tx1">
                    <a:lumMod val="65000"/>
                    <a:lumOff val="35000"/>
                  </a:schemeClr>
                </a:solidFill>
              </a:rPr>
              <a:t>() on every line of the input</a:t>
            </a:r>
          </a:p>
          <a:p>
            <a:pPr marL="548640" lvl="1" indent="-285750">
              <a:lnSpc>
                <a:spcPct val="90000"/>
              </a:lnSpc>
              <a:spcAft>
                <a:spcPts val="600"/>
              </a:spcAft>
              <a:buClr>
                <a:schemeClr val="accent3"/>
              </a:buClr>
              <a:buFont typeface="Arial" panose="020B0604020202020204" pitchFamily="34" charset="0"/>
              <a:buChar char="•"/>
            </a:pPr>
            <a:r>
              <a:rPr lang="en-US" sz="1600" dirty="0">
                <a:solidFill>
                  <a:schemeClr val="tx1">
                    <a:lumMod val="65000"/>
                    <a:lumOff val="35000"/>
                  </a:schemeClr>
                </a:solidFill>
              </a:rPr>
              <a:t>The Reducer outputs zero or more final key/value pairs. These are written to HDFS </a:t>
            </a:r>
          </a:p>
        </p:txBody>
      </p:sp>
    </p:spTree>
    <p:extLst>
      <p:ext uri="{BB962C8B-B14F-4D97-AF65-F5344CB8AC3E}">
        <p14:creationId xmlns:p14="http://schemas.microsoft.com/office/powerpoint/2010/main" val="29850289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2" y="2695698"/>
            <a:ext cx="12434711" cy="1736571"/>
          </a:xfrm>
          <a:solidFill>
            <a:schemeClr val="accent1"/>
          </a:solidFill>
        </p:spPr>
        <p:txBody>
          <a:bodyPr/>
          <a:lstStyle/>
          <a:p>
            <a:pPr algn="ctr"/>
            <a:r>
              <a:rPr lang="en-US" dirty="0">
                <a:solidFill>
                  <a:schemeClr val="bg1"/>
                </a:solidFill>
              </a:rPr>
              <a:t>Core Configuration Files</a:t>
            </a:r>
          </a:p>
        </p:txBody>
      </p:sp>
    </p:spTree>
    <p:extLst>
      <p:ext uri="{BB962C8B-B14F-4D97-AF65-F5344CB8AC3E}">
        <p14:creationId xmlns:p14="http://schemas.microsoft.com/office/powerpoint/2010/main" val="30120772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alpha val="76000"/>
          </a:schemeClr>
        </a:solidFill>
        <a:effectLst/>
      </p:bgPr>
    </p:bg>
    <p:spTree>
      <p:nvGrpSpPr>
        <p:cNvPr id="1" name=""/>
        <p:cNvGrpSpPr/>
        <p:nvPr/>
      </p:nvGrpSpPr>
      <p:grpSpPr>
        <a:xfrm>
          <a:off x="0" y="0"/>
          <a:ext cx="0" cy="0"/>
          <a:chOff x="0" y="0"/>
          <a:chExt cx="0" cy="0"/>
        </a:xfrm>
      </p:grpSpPr>
      <p:sp>
        <p:nvSpPr>
          <p:cNvPr id="3" name="Rounded Rectangle 2"/>
          <p:cNvSpPr/>
          <p:nvPr/>
        </p:nvSpPr>
        <p:spPr bwMode="auto">
          <a:xfrm>
            <a:off x="331696" y="744071"/>
            <a:ext cx="1936376" cy="1111623"/>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ounded Rectangle 3"/>
          <p:cNvSpPr/>
          <p:nvPr/>
        </p:nvSpPr>
        <p:spPr bwMode="auto">
          <a:xfrm>
            <a:off x="331696" y="3272118"/>
            <a:ext cx="1936376" cy="1111623"/>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331696" y="5340543"/>
            <a:ext cx="1936376" cy="1111623"/>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ular Callout 6"/>
          <p:cNvSpPr/>
          <p:nvPr/>
        </p:nvSpPr>
        <p:spPr bwMode="auto">
          <a:xfrm>
            <a:off x="4509248" y="206189"/>
            <a:ext cx="1562752" cy="797860"/>
          </a:xfrm>
          <a:prstGeom prst="wedgeRectCallou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ular Callout 7"/>
          <p:cNvSpPr/>
          <p:nvPr/>
        </p:nvSpPr>
        <p:spPr bwMode="auto">
          <a:xfrm>
            <a:off x="6811588" y="156885"/>
            <a:ext cx="1562752" cy="797860"/>
          </a:xfrm>
          <a:prstGeom prst="wedgeRectCallou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ular Callout 8"/>
          <p:cNvSpPr/>
          <p:nvPr/>
        </p:nvSpPr>
        <p:spPr bwMode="auto">
          <a:xfrm>
            <a:off x="5643284" y="1295405"/>
            <a:ext cx="1562752" cy="797860"/>
          </a:xfrm>
          <a:prstGeom prst="wedgeRectCallou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Snip Single Corner Rectangle 15"/>
          <p:cNvSpPr/>
          <p:nvPr/>
        </p:nvSpPr>
        <p:spPr bwMode="auto">
          <a:xfrm>
            <a:off x="4471799" y="2702866"/>
            <a:ext cx="1697222" cy="851648"/>
          </a:xfrm>
          <a:prstGeom prst="snip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Snip Single Corner Rectangle 16"/>
          <p:cNvSpPr/>
          <p:nvPr/>
        </p:nvSpPr>
        <p:spPr bwMode="auto">
          <a:xfrm>
            <a:off x="6677118" y="2702866"/>
            <a:ext cx="1697222" cy="851648"/>
          </a:xfrm>
          <a:prstGeom prst="snip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Snip Single Corner Rectangle 17"/>
          <p:cNvSpPr/>
          <p:nvPr/>
        </p:nvSpPr>
        <p:spPr bwMode="auto">
          <a:xfrm>
            <a:off x="4519659" y="3733806"/>
            <a:ext cx="1697222" cy="851648"/>
          </a:xfrm>
          <a:prstGeom prst="snip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Snip Single Corner Rectangle 18"/>
          <p:cNvSpPr/>
          <p:nvPr/>
        </p:nvSpPr>
        <p:spPr bwMode="auto">
          <a:xfrm>
            <a:off x="6693600" y="3733806"/>
            <a:ext cx="1697222" cy="851648"/>
          </a:xfrm>
          <a:prstGeom prst="snip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p:cNvSpPr/>
          <p:nvPr/>
        </p:nvSpPr>
        <p:spPr bwMode="auto">
          <a:xfrm>
            <a:off x="4697507" y="4666137"/>
            <a:ext cx="1275880" cy="1057836"/>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6893860" y="4666137"/>
            <a:ext cx="1275880" cy="1057836"/>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4796120" y="5896355"/>
            <a:ext cx="1275880" cy="1057836"/>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6982893" y="5896355"/>
            <a:ext cx="1275880" cy="1057836"/>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4471799" y="259191"/>
            <a:ext cx="162695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hadoop-env.sh</a:t>
            </a:r>
          </a:p>
        </p:txBody>
      </p:sp>
      <p:sp>
        <p:nvSpPr>
          <p:cNvPr id="26" name="TextBox 25"/>
          <p:cNvSpPr txBox="1"/>
          <p:nvPr/>
        </p:nvSpPr>
        <p:spPr>
          <a:xfrm>
            <a:off x="6712254" y="259191"/>
            <a:ext cx="162695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mapred-env.sh</a:t>
            </a:r>
          </a:p>
        </p:txBody>
      </p:sp>
      <p:sp>
        <p:nvSpPr>
          <p:cNvPr id="27" name="TextBox 26"/>
          <p:cNvSpPr txBox="1"/>
          <p:nvPr/>
        </p:nvSpPr>
        <p:spPr>
          <a:xfrm>
            <a:off x="5643284" y="1501594"/>
            <a:ext cx="162695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yarn-env.sh</a:t>
            </a:r>
          </a:p>
        </p:txBody>
      </p:sp>
      <p:sp>
        <p:nvSpPr>
          <p:cNvPr id="28" name="TextBox 27"/>
          <p:cNvSpPr txBox="1"/>
          <p:nvPr/>
        </p:nvSpPr>
        <p:spPr>
          <a:xfrm>
            <a:off x="4357427" y="2913568"/>
            <a:ext cx="1741321"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core-default.xml</a:t>
            </a:r>
          </a:p>
        </p:txBody>
      </p:sp>
      <p:sp>
        <p:nvSpPr>
          <p:cNvPr id="29" name="TextBox 28"/>
          <p:cNvSpPr txBox="1"/>
          <p:nvPr/>
        </p:nvSpPr>
        <p:spPr>
          <a:xfrm>
            <a:off x="6728736" y="2913567"/>
            <a:ext cx="1662086"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hdfs-default.xml</a:t>
            </a:r>
          </a:p>
        </p:txBody>
      </p:sp>
      <p:sp>
        <p:nvSpPr>
          <p:cNvPr id="31" name="TextBox 30"/>
          <p:cNvSpPr txBox="1"/>
          <p:nvPr/>
        </p:nvSpPr>
        <p:spPr>
          <a:xfrm>
            <a:off x="4414612" y="4026806"/>
            <a:ext cx="196826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mapred-default.xml</a:t>
            </a:r>
          </a:p>
        </p:txBody>
      </p:sp>
      <p:sp>
        <p:nvSpPr>
          <p:cNvPr id="32" name="TextBox 31"/>
          <p:cNvSpPr txBox="1"/>
          <p:nvPr/>
        </p:nvSpPr>
        <p:spPr>
          <a:xfrm>
            <a:off x="6712254" y="4061054"/>
            <a:ext cx="181715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yarn-default.xml</a:t>
            </a:r>
          </a:p>
        </p:txBody>
      </p:sp>
      <p:sp>
        <p:nvSpPr>
          <p:cNvPr id="33" name="TextBox 32"/>
          <p:cNvSpPr txBox="1"/>
          <p:nvPr/>
        </p:nvSpPr>
        <p:spPr>
          <a:xfrm>
            <a:off x="4616823" y="4970986"/>
            <a:ext cx="1741321"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core-site.xml</a:t>
            </a:r>
          </a:p>
        </p:txBody>
      </p:sp>
      <p:sp>
        <p:nvSpPr>
          <p:cNvPr id="34" name="TextBox 33"/>
          <p:cNvSpPr txBox="1"/>
          <p:nvPr/>
        </p:nvSpPr>
        <p:spPr>
          <a:xfrm>
            <a:off x="6867326" y="4944937"/>
            <a:ext cx="1662086"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hdfs-site.xml</a:t>
            </a:r>
          </a:p>
        </p:txBody>
      </p:sp>
      <p:sp>
        <p:nvSpPr>
          <p:cNvPr id="35" name="TextBox 34"/>
          <p:cNvSpPr txBox="1"/>
          <p:nvPr/>
        </p:nvSpPr>
        <p:spPr>
          <a:xfrm>
            <a:off x="4598611" y="6205029"/>
            <a:ext cx="196826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mapred-site.xml</a:t>
            </a:r>
          </a:p>
        </p:txBody>
      </p:sp>
      <p:sp>
        <p:nvSpPr>
          <p:cNvPr id="36" name="TextBox 35"/>
          <p:cNvSpPr txBox="1"/>
          <p:nvPr/>
        </p:nvSpPr>
        <p:spPr>
          <a:xfrm>
            <a:off x="6893860" y="6180590"/>
            <a:ext cx="181715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yarn-site.xml</a:t>
            </a:r>
          </a:p>
        </p:txBody>
      </p:sp>
      <p:sp>
        <p:nvSpPr>
          <p:cNvPr id="37" name="TextBox 36"/>
          <p:cNvSpPr txBox="1"/>
          <p:nvPr/>
        </p:nvSpPr>
        <p:spPr>
          <a:xfrm>
            <a:off x="421343" y="887506"/>
            <a:ext cx="1846729" cy="960263"/>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mj-lt"/>
              </a:rPr>
              <a:t>Environment Configuration Files</a:t>
            </a:r>
          </a:p>
        </p:txBody>
      </p:sp>
      <p:sp>
        <p:nvSpPr>
          <p:cNvPr id="38" name="TextBox 37"/>
          <p:cNvSpPr txBox="1"/>
          <p:nvPr/>
        </p:nvSpPr>
        <p:spPr>
          <a:xfrm>
            <a:off x="376519" y="3402932"/>
            <a:ext cx="1846729" cy="960263"/>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mj-lt"/>
              </a:rPr>
              <a:t>Default Configuration Files</a:t>
            </a:r>
          </a:p>
        </p:txBody>
      </p:sp>
      <p:sp>
        <p:nvSpPr>
          <p:cNvPr id="39" name="TextBox 38"/>
          <p:cNvSpPr txBox="1"/>
          <p:nvPr/>
        </p:nvSpPr>
        <p:spPr>
          <a:xfrm>
            <a:off x="421343" y="5538783"/>
            <a:ext cx="1846729" cy="960263"/>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latin typeface="+mj-lt"/>
              </a:rPr>
              <a:t>User-configured Configuration Files</a:t>
            </a:r>
          </a:p>
        </p:txBody>
      </p:sp>
      <p:cxnSp>
        <p:nvCxnSpPr>
          <p:cNvPr id="41" name="Straight Arrow Connector 40"/>
          <p:cNvCxnSpPr>
            <a:stCxn id="37" idx="3"/>
          </p:cNvCxnSpPr>
          <p:nvPr/>
        </p:nvCxnSpPr>
        <p:spPr>
          <a:xfrm flipV="1">
            <a:off x="2268072" y="1201271"/>
            <a:ext cx="3219411" cy="1663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 idx="3"/>
          </p:cNvCxnSpPr>
          <p:nvPr/>
        </p:nvCxnSpPr>
        <p:spPr>
          <a:xfrm flipV="1">
            <a:off x="2268072" y="3666565"/>
            <a:ext cx="2203727" cy="1613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9" idx="3"/>
          </p:cNvCxnSpPr>
          <p:nvPr/>
        </p:nvCxnSpPr>
        <p:spPr>
          <a:xfrm flipV="1">
            <a:off x="2268072" y="5818094"/>
            <a:ext cx="2868706" cy="2008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21353079">
            <a:off x="2254643" y="1295562"/>
            <a:ext cx="295491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Consolas" panose="020B0609020204030204" pitchFamily="49" charset="0"/>
              </a:rPr>
              <a:t>Starts and stops daemons</a:t>
            </a:r>
          </a:p>
        </p:txBody>
      </p:sp>
      <p:cxnSp>
        <p:nvCxnSpPr>
          <p:cNvPr id="54" name="Straight Connector 53"/>
          <p:cNvCxnSpPr/>
          <p:nvPr/>
        </p:nvCxnSpPr>
        <p:spPr>
          <a:xfrm>
            <a:off x="8892988" y="358589"/>
            <a:ext cx="62753" cy="583096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197788" y="206189"/>
            <a:ext cx="3003177" cy="3927229"/>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000" dirty="0">
                <a:solidFill>
                  <a:srgbClr val="CE2F05"/>
                </a:solidFill>
                <a:latin typeface="+mj-lt"/>
              </a:rPr>
              <a:t>Read-only files</a:t>
            </a:r>
          </a:p>
          <a:p>
            <a:pPr marL="457200" indent="-457200">
              <a:lnSpc>
                <a:spcPct val="90000"/>
              </a:lnSpc>
              <a:spcAft>
                <a:spcPts val="600"/>
              </a:spcAft>
              <a:buFont typeface="Arial" panose="020B0604020202020204" pitchFamily="34" charset="0"/>
              <a:buChar char="•"/>
            </a:pPr>
            <a:r>
              <a:rPr lang="en-US" sz="2000" dirty="0">
                <a:solidFill>
                  <a:srgbClr val="CE2F05"/>
                </a:solidFill>
                <a:latin typeface="+mj-lt"/>
              </a:rPr>
              <a:t>Provide default configuration</a:t>
            </a:r>
          </a:p>
          <a:p>
            <a:pPr marL="457200" indent="-457200">
              <a:lnSpc>
                <a:spcPct val="90000"/>
              </a:lnSpc>
              <a:spcAft>
                <a:spcPts val="600"/>
              </a:spcAft>
              <a:buFont typeface="Arial" panose="020B0604020202020204" pitchFamily="34" charset="0"/>
              <a:buChar char="•"/>
            </a:pPr>
            <a:r>
              <a:rPr lang="en-US" sz="2000" dirty="0">
                <a:solidFill>
                  <a:srgbClr val="CE2F05"/>
                </a:solidFill>
                <a:latin typeface="+mj-lt"/>
              </a:rPr>
              <a:t>Document all available configuration parameters</a:t>
            </a:r>
          </a:p>
          <a:p>
            <a:pPr marL="457200" indent="-457200">
              <a:lnSpc>
                <a:spcPct val="90000"/>
              </a:lnSpc>
              <a:spcAft>
                <a:spcPts val="600"/>
              </a:spcAft>
              <a:buFont typeface="Arial" panose="020B0604020202020204" pitchFamily="34" charset="0"/>
              <a:buChar char="•"/>
            </a:pPr>
            <a:r>
              <a:rPr lang="en-US" sz="2000" dirty="0" err="1">
                <a:solidFill>
                  <a:srgbClr val="CE2F05"/>
                </a:solidFill>
                <a:latin typeface="+mj-lt"/>
              </a:rPr>
              <a:t>Overriddden</a:t>
            </a:r>
            <a:r>
              <a:rPr lang="en-US" sz="2000" dirty="0">
                <a:solidFill>
                  <a:srgbClr val="CE2F05"/>
                </a:solidFill>
                <a:latin typeface="+mj-lt"/>
              </a:rPr>
              <a:t> by values specified in the *-site.xml files</a:t>
            </a:r>
          </a:p>
          <a:p>
            <a:pPr marL="457200" indent="-457200">
              <a:lnSpc>
                <a:spcPct val="90000"/>
              </a:lnSpc>
              <a:spcAft>
                <a:spcPts val="600"/>
              </a:spcAft>
              <a:buFont typeface="Arial" panose="020B0604020202020204" pitchFamily="34" charset="0"/>
              <a:buChar char="•"/>
            </a:pPr>
            <a:r>
              <a:rPr lang="en-US" sz="2000" dirty="0">
                <a:solidFill>
                  <a:srgbClr val="CE2F05"/>
                </a:solidFill>
                <a:latin typeface="+mj-lt"/>
              </a:rPr>
              <a:t>Look, but don’t touch</a:t>
            </a:r>
          </a:p>
        </p:txBody>
      </p:sp>
      <p:sp>
        <p:nvSpPr>
          <p:cNvPr id="57" name="TextBox 56"/>
          <p:cNvSpPr txBox="1"/>
          <p:nvPr/>
        </p:nvSpPr>
        <p:spPr>
          <a:xfrm>
            <a:off x="8992429" y="4662393"/>
            <a:ext cx="3003177" cy="2311402"/>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000" dirty="0">
                <a:solidFill>
                  <a:schemeClr val="tx2">
                    <a:lumMod val="50000"/>
                    <a:lumOff val="50000"/>
                  </a:schemeClr>
                </a:solidFill>
                <a:latin typeface="+mj-lt"/>
              </a:rPr>
              <a:t>Configurable parameter files to modify the Hadoop environment</a:t>
            </a:r>
          </a:p>
          <a:p>
            <a:pPr marL="923571" lvl="1" indent="-457200">
              <a:lnSpc>
                <a:spcPct val="90000"/>
              </a:lnSpc>
              <a:spcAft>
                <a:spcPts val="600"/>
              </a:spcAft>
              <a:buFont typeface="Arial" panose="020B0604020202020204" pitchFamily="34" charset="0"/>
              <a:buChar char="•"/>
            </a:pPr>
            <a:r>
              <a:rPr lang="en-US" sz="2000" dirty="0">
                <a:solidFill>
                  <a:schemeClr val="tx2">
                    <a:lumMod val="50000"/>
                    <a:lumOff val="50000"/>
                  </a:schemeClr>
                </a:solidFill>
                <a:latin typeface="+mj-lt"/>
              </a:rPr>
              <a:t>e.g., this is where OAuth for ADLS is set</a:t>
            </a:r>
          </a:p>
        </p:txBody>
      </p:sp>
      <p:sp>
        <p:nvSpPr>
          <p:cNvPr id="58" name="TextBox 57"/>
          <p:cNvSpPr txBox="1"/>
          <p:nvPr/>
        </p:nvSpPr>
        <p:spPr>
          <a:xfrm rot="21428229">
            <a:off x="2706956" y="3213207"/>
            <a:ext cx="1913457"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Read-only</a:t>
            </a:r>
          </a:p>
        </p:txBody>
      </p:sp>
      <p:sp>
        <p:nvSpPr>
          <p:cNvPr id="59" name="TextBox 58"/>
          <p:cNvSpPr txBox="1"/>
          <p:nvPr/>
        </p:nvSpPr>
        <p:spPr>
          <a:xfrm rot="21353079">
            <a:off x="2407043" y="3695862"/>
            <a:ext cx="295491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Consolas" panose="020B0609020204030204" pitchFamily="49" charset="0"/>
              </a:rPr>
              <a:t>/</a:t>
            </a:r>
            <a:r>
              <a:rPr lang="en-US" sz="1400" dirty="0" err="1">
                <a:gradFill>
                  <a:gsLst>
                    <a:gs pos="2917">
                      <a:schemeClr val="tx1"/>
                    </a:gs>
                    <a:gs pos="30000">
                      <a:schemeClr val="tx1"/>
                    </a:gs>
                  </a:gsLst>
                  <a:lin ang="5400000" scaled="0"/>
                </a:gradFill>
                <a:latin typeface="Consolas" panose="020B0609020204030204" pitchFamily="49" charset="0"/>
              </a:rPr>
              <a:t>etc</a:t>
            </a:r>
            <a:r>
              <a:rPr lang="en-US" sz="1400" dirty="0">
                <a:gradFill>
                  <a:gsLst>
                    <a:gs pos="2917">
                      <a:schemeClr val="tx1"/>
                    </a:gs>
                    <a:gs pos="30000">
                      <a:schemeClr val="tx1"/>
                    </a:gs>
                  </a:gsLst>
                  <a:lin ang="5400000" scaled="0"/>
                </a:gradFill>
                <a:latin typeface="Consolas" panose="020B0609020204030204" pitchFamily="49" charset="0"/>
              </a:rPr>
              <a:t>/</a:t>
            </a:r>
            <a:r>
              <a:rPr lang="en-US" sz="1400" dirty="0" err="1">
                <a:gradFill>
                  <a:gsLst>
                    <a:gs pos="2917">
                      <a:schemeClr val="tx1"/>
                    </a:gs>
                    <a:gs pos="30000">
                      <a:schemeClr val="tx1"/>
                    </a:gs>
                  </a:gsLst>
                  <a:lin ang="5400000" scaled="0"/>
                </a:gradFill>
                <a:latin typeface="Consolas" panose="020B0609020204030204" pitchFamily="49" charset="0"/>
              </a:rPr>
              <a:t>hadoop</a:t>
            </a:r>
            <a:r>
              <a:rPr lang="en-US" sz="1400" dirty="0">
                <a:gradFill>
                  <a:gsLst>
                    <a:gs pos="2917">
                      <a:schemeClr val="tx1"/>
                    </a:gs>
                    <a:gs pos="30000">
                      <a:schemeClr val="tx1"/>
                    </a:gs>
                  </a:gsLst>
                  <a:lin ang="5400000" scaled="0"/>
                </a:gradFill>
                <a:latin typeface="Consolas" panose="020B0609020204030204" pitchFamily="49" charset="0"/>
              </a:rPr>
              <a:t>/</a:t>
            </a:r>
            <a:r>
              <a:rPr lang="en-US" sz="1400" dirty="0" err="1">
                <a:gradFill>
                  <a:gsLst>
                    <a:gs pos="2917">
                      <a:schemeClr val="tx1"/>
                    </a:gs>
                    <a:gs pos="30000">
                      <a:schemeClr val="tx1"/>
                    </a:gs>
                  </a:gsLst>
                  <a:lin ang="5400000" scaled="0"/>
                </a:gradFill>
                <a:latin typeface="Consolas" panose="020B0609020204030204" pitchFamily="49" charset="0"/>
              </a:rPr>
              <a:t>conf</a:t>
            </a:r>
            <a:endParaRPr lang="en-US" sz="14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1113972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0-#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0-#ppt_w/2"/>
                                          </p:val>
                                        </p:tav>
                                        <p:tav tm="100000">
                                          <p:val>
                                            <p:strVal val="#ppt_x"/>
                                          </p:val>
                                        </p:tav>
                                      </p:tavLst>
                                    </p:anim>
                                    <p:anim calcmode="lin" valueType="num">
                                      <p:cBhvr additive="base">
                                        <p:cTn id="28" dur="10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0-#ppt_w/2"/>
                                          </p:val>
                                        </p:tav>
                                        <p:tav tm="100000">
                                          <p:val>
                                            <p:strVal val="#ppt_x"/>
                                          </p:val>
                                        </p:tav>
                                      </p:tavLst>
                                    </p:anim>
                                    <p:anim calcmode="lin" valueType="num">
                                      <p:cBhvr additive="base">
                                        <p:cTn id="32" dur="10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0-#ppt_w/2"/>
                                          </p:val>
                                        </p:tav>
                                        <p:tav tm="100000">
                                          <p:val>
                                            <p:strVal val="#ppt_x"/>
                                          </p:val>
                                        </p:tav>
                                      </p:tavLst>
                                    </p:anim>
                                    <p:anim calcmode="lin" valueType="num">
                                      <p:cBhvr additive="base">
                                        <p:cTn id="36" dur="10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1000" fill="hold"/>
                                        <p:tgtEl>
                                          <p:spTgt spid="18"/>
                                        </p:tgtEl>
                                        <p:attrNameLst>
                                          <p:attrName>ppt_x</p:attrName>
                                        </p:attrNameLst>
                                      </p:cBhvr>
                                      <p:tavLst>
                                        <p:tav tm="0">
                                          <p:val>
                                            <p:strVal val="0-#ppt_w/2"/>
                                          </p:val>
                                        </p:tav>
                                        <p:tav tm="100000">
                                          <p:val>
                                            <p:strVal val="#ppt_x"/>
                                          </p:val>
                                        </p:tav>
                                      </p:tavLst>
                                    </p:anim>
                                    <p:anim calcmode="lin" valueType="num">
                                      <p:cBhvr additive="base">
                                        <p:cTn id="40" dur="1000" fill="hold"/>
                                        <p:tgtEl>
                                          <p:spTgt spid="1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1000" fill="hold"/>
                                        <p:tgtEl>
                                          <p:spTgt spid="19"/>
                                        </p:tgtEl>
                                        <p:attrNameLst>
                                          <p:attrName>ppt_x</p:attrName>
                                        </p:attrNameLst>
                                      </p:cBhvr>
                                      <p:tavLst>
                                        <p:tav tm="0">
                                          <p:val>
                                            <p:strVal val="0-#ppt_w/2"/>
                                          </p:val>
                                        </p:tav>
                                        <p:tav tm="100000">
                                          <p:val>
                                            <p:strVal val="#ppt_x"/>
                                          </p:val>
                                        </p:tav>
                                      </p:tavLst>
                                    </p:anim>
                                    <p:anim calcmode="lin" valueType="num">
                                      <p:cBhvr additive="base">
                                        <p:cTn id="44" dur="1000" fill="hold"/>
                                        <p:tgtEl>
                                          <p:spTgt spid="19"/>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1000" fill="hold"/>
                                        <p:tgtEl>
                                          <p:spTgt spid="20"/>
                                        </p:tgtEl>
                                        <p:attrNameLst>
                                          <p:attrName>ppt_x</p:attrName>
                                        </p:attrNameLst>
                                      </p:cBhvr>
                                      <p:tavLst>
                                        <p:tav tm="0">
                                          <p:val>
                                            <p:strVal val="0-#ppt_w/2"/>
                                          </p:val>
                                        </p:tav>
                                        <p:tav tm="100000">
                                          <p:val>
                                            <p:strVal val="#ppt_x"/>
                                          </p:val>
                                        </p:tav>
                                      </p:tavLst>
                                    </p:anim>
                                    <p:anim calcmode="lin" valueType="num">
                                      <p:cBhvr additive="base">
                                        <p:cTn id="48" dur="10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1000" fill="hold"/>
                                        <p:tgtEl>
                                          <p:spTgt spid="22"/>
                                        </p:tgtEl>
                                        <p:attrNameLst>
                                          <p:attrName>ppt_x</p:attrName>
                                        </p:attrNameLst>
                                      </p:cBhvr>
                                      <p:tavLst>
                                        <p:tav tm="0">
                                          <p:val>
                                            <p:strVal val="0-#ppt_w/2"/>
                                          </p:val>
                                        </p:tav>
                                        <p:tav tm="100000">
                                          <p:val>
                                            <p:strVal val="#ppt_x"/>
                                          </p:val>
                                        </p:tav>
                                      </p:tavLst>
                                    </p:anim>
                                    <p:anim calcmode="lin" valueType="num">
                                      <p:cBhvr additive="base">
                                        <p:cTn id="52" dur="1000" fill="hold"/>
                                        <p:tgtEl>
                                          <p:spTgt spid="22"/>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1000" fill="hold"/>
                                        <p:tgtEl>
                                          <p:spTgt spid="23"/>
                                        </p:tgtEl>
                                        <p:attrNameLst>
                                          <p:attrName>ppt_x</p:attrName>
                                        </p:attrNameLst>
                                      </p:cBhvr>
                                      <p:tavLst>
                                        <p:tav tm="0">
                                          <p:val>
                                            <p:strVal val="0-#ppt_w/2"/>
                                          </p:val>
                                        </p:tav>
                                        <p:tav tm="100000">
                                          <p:val>
                                            <p:strVal val="#ppt_x"/>
                                          </p:val>
                                        </p:tav>
                                      </p:tavLst>
                                    </p:anim>
                                    <p:anim calcmode="lin" valueType="num">
                                      <p:cBhvr additive="base">
                                        <p:cTn id="56" dur="1000" fill="hold"/>
                                        <p:tgtEl>
                                          <p:spTgt spid="2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1000" fill="hold"/>
                                        <p:tgtEl>
                                          <p:spTgt spid="24"/>
                                        </p:tgtEl>
                                        <p:attrNameLst>
                                          <p:attrName>ppt_x</p:attrName>
                                        </p:attrNameLst>
                                      </p:cBhvr>
                                      <p:tavLst>
                                        <p:tav tm="0">
                                          <p:val>
                                            <p:strVal val="0-#ppt_w/2"/>
                                          </p:val>
                                        </p:tav>
                                        <p:tav tm="100000">
                                          <p:val>
                                            <p:strVal val="#ppt_x"/>
                                          </p:val>
                                        </p:tav>
                                      </p:tavLst>
                                    </p:anim>
                                    <p:anim calcmode="lin" valueType="num">
                                      <p:cBhvr additive="base">
                                        <p:cTn id="60" dur="1000" fill="hold"/>
                                        <p:tgtEl>
                                          <p:spTgt spid="24"/>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1000" fill="hold"/>
                                        <p:tgtEl>
                                          <p:spTgt spid="25"/>
                                        </p:tgtEl>
                                        <p:attrNameLst>
                                          <p:attrName>ppt_x</p:attrName>
                                        </p:attrNameLst>
                                      </p:cBhvr>
                                      <p:tavLst>
                                        <p:tav tm="0">
                                          <p:val>
                                            <p:strVal val="0-#ppt_w/2"/>
                                          </p:val>
                                        </p:tav>
                                        <p:tav tm="100000">
                                          <p:val>
                                            <p:strVal val="#ppt_x"/>
                                          </p:val>
                                        </p:tav>
                                      </p:tavLst>
                                    </p:anim>
                                    <p:anim calcmode="lin" valueType="num">
                                      <p:cBhvr additive="base">
                                        <p:cTn id="64" dur="1000" fill="hold"/>
                                        <p:tgtEl>
                                          <p:spTgt spid="25"/>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1000" fill="hold"/>
                                        <p:tgtEl>
                                          <p:spTgt spid="26"/>
                                        </p:tgtEl>
                                        <p:attrNameLst>
                                          <p:attrName>ppt_x</p:attrName>
                                        </p:attrNameLst>
                                      </p:cBhvr>
                                      <p:tavLst>
                                        <p:tav tm="0">
                                          <p:val>
                                            <p:strVal val="0-#ppt_w/2"/>
                                          </p:val>
                                        </p:tav>
                                        <p:tav tm="100000">
                                          <p:val>
                                            <p:strVal val="#ppt_x"/>
                                          </p:val>
                                        </p:tav>
                                      </p:tavLst>
                                    </p:anim>
                                    <p:anim calcmode="lin" valueType="num">
                                      <p:cBhvr additive="base">
                                        <p:cTn id="68" dur="1000" fill="hold"/>
                                        <p:tgtEl>
                                          <p:spTgt spid="2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1000" fill="hold"/>
                                        <p:tgtEl>
                                          <p:spTgt spid="27"/>
                                        </p:tgtEl>
                                        <p:attrNameLst>
                                          <p:attrName>ppt_x</p:attrName>
                                        </p:attrNameLst>
                                      </p:cBhvr>
                                      <p:tavLst>
                                        <p:tav tm="0">
                                          <p:val>
                                            <p:strVal val="0-#ppt_w/2"/>
                                          </p:val>
                                        </p:tav>
                                        <p:tav tm="100000">
                                          <p:val>
                                            <p:strVal val="#ppt_x"/>
                                          </p:val>
                                        </p:tav>
                                      </p:tavLst>
                                    </p:anim>
                                    <p:anim calcmode="lin" valueType="num">
                                      <p:cBhvr additive="base">
                                        <p:cTn id="72" dur="1000" fill="hold"/>
                                        <p:tgtEl>
                                          <p:spTgt spid="2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1000" fill="hold"/>
                                        <p:tgtEl>
                                          <p:spTgt spid="28"/>
                                        </p:tgtEl>
                                        <p:attrNameLst>
                                          <p:attrName>ppt_x</p:attrName>
                                        </p:attrNameLst>
                                      </p:cBhvr>
                                      <p:tavLst>
                                        <p:tav tm="0">
                                          <p:val>
                                            <p:strVal val="0-#ppt_w/2"/>
                                          </p:val>
                                        </p:tav>
                                        <p:tav tm="100000">
                                          <p:val>
                                            <p:strVal val="#ppt_x"/>
                                          </p:val>
                                        </p:tav>
                                      </p:tavLst>
                                    </p:anim>
                                    <p:anim calcmode="lin" valueType="num">
                                      <p:cBhvr additive="base">
                                        <p:cTn id="76" dur="1000" fill="hold"/>
                                        <p:tgtEl>
                                          <p:spTgt spid="2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1000" fill="hold"/>
                                        <p:tgtEl>
                                          <p:spTgt spid="29"/>
                                        </p:tgtEl>
                                        <p:attrNameLst>
                                          <p:attrName>ppt_x</p:attrName>
                                        </p:attrNameLst>
                                      </p:cBhvr>
                                      <p:tavLst>
                                        <p:tav tm="0">
                                          <p:val>
                                            <p:strVal val="0-#ppt_w/2"/>
                                          </p:val>
                                        </p:tav>
                                        <p:tav tm="100000">
                                          <p:val>
                                            <p:strVal val="#ppt_x"/>
                                          </p:val>
                                        </p:tav>
                                      </p:tavLst>
                                    </p:anim>
                                    <p:anim calcmode="lin" valueType="num">
                                      <p:cBhvr additive="base">
                                        <p:cTn id="80" dur="1000" fill="hold"/>
                                        <p:tgtEl>
                                          <p:spTgt spid="29"/>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1000" fill="hold"/>
                                        <p:tgtEl>
                                          <p:spTgt spid="31"/>
                                        </p:tgtEl>
                                        <p:attrNameLst>
                                          <p:attrName>ppt_x</p:attrName>
                                        </p:attrNameLst>
                                      </p:cBhvr>
                                      <p:tavLst>
                                        <p:tav tm="0">
                                          <p:val>
                                            <p:strVal val="0-#ppt_w/2"/>
                                          </p:val>
                                        </p:tav>
                                        <p:tav tm="100000">
                                          <p:val>
                                            <p:strVal val="#ppt_x"/>
                                          </p:val>
                                        </p:tav>
                                      </p:tavLst>
                                    </p:anim>
                                    <p:anim calcmode="lin" valueType="num">
                                      <p:cBhvr additive="base">
                                        <p:cTn id="84" dur="1000" fill="hold"/>
                                        <p:tgtEl>
                                          <p:spTgt spid="31"/>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1000" fill="hold"/>
                                        <p:tgtEl>
                                          <p:spTgt spid="32"/>
                                        </p:tgtEl>
                                        <p:attrNameLst>
                                          <p:attrName>ppt_x</p:attrName>
                                        </p:attrNameLst>
                                      </p:cBhvr>
                                      <p:tavLst>
                                        <p:tav tm="0">
                                          <p:val>
                                            <p:strVal val="0-#ppt_w/2"/>
                                          </p:val>
                                        </p:tav>
                                        <p:tav tm="100000">
                                          <p:val>
                                            <p:strVal val="#ppt_x"/>
                                          </p:val>
                                        </p:tav>
                                      </p:tavLst>
                                    </p:anim>
                                    <p:anim calcmode="lin" valueType="num">
                                      <p:cBhvr additive="base">
                                        <p:cTn id="88" dur="1000" fill="hold"/>
                                        <p:tgtEl>
                                          <p:spTgt spid="32"/>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additive="base">
                                        <p:cTn id="91" dur="1000" fill="hold"/>
                                        <p:tgtEl>
                                          <p:spTgt spid="33"/>
                                        </p:tgtEl>
                                        <p:attrNameLst>
                                          <p:attrName>ppt_x</p:attrName>
                                        </p:attrNameLst>
                                      </p:cBhvr>
                                      <p:tavLst>
                                        <p:tav tm="0">
                                          <p:val>
                                            <p:strVal val="0-#ppt_w/2"/>
                                          </p:val>
                                        </p:tav>
                                        <p:tav tm="100000">
                                          <p:val>
                                            <p:strVal val="#ppt_x"/>
                                          </p:val>
                                        </p:tav>
                                      </p:tavLst>
                                    </p:anim>
                                    <p:anim calcmode="lin" valueType="num">
                                      <p:cBhvr additive="base">
                                        <p:cTn id="92" dur="1000" fill="hold"/>
                                        <p:tgtEl>
                                          <p:spTgt spid="33"/>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1000" fill="hold"/>
                                        <p:tgtEl>
                                          <p:spTgt spid="34"/>
                                        </p:tgtEl>
                                        <p:attrNameLst>
                                          <p:attrName>ppt_x</p:attrName>
                                        </p:attrNameLst>
                                      </p:cBhvr>
                                      <p:tavLst>
                                        <p:tav tm="0">
                                          <p:val>
                                            <p:strVal val="0-#ppt_w/2"/>
                                          </p:val>
                                        </p:tav>
                                        <p:tav tm="100000">
                                          <p:val>
                                            <p:strVal val="#ppt_x"/>
                                          </p:val>
                                        </p:tav>
                                      </p:tavLst>
                                    </p:anim>
                                    <p:anim calcmode="lin" valueType="num">
                                      <p:cBhvr additive="base">
                                        <p:cTn id="96" dur="1000" fill="hold"/>
                                        <p:tgtEl>
                                          <p:spTgt spid="34"/>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1000" fill="hold"/>
                                        <p:tgtEl>
                                          <p:spTgt spid="35"/>
                                        </p:tgtEl>
                                        <p:attrNameLst>
                                          <p:attrName>ppt_x</p:attrName>
                                        </p:attrNameLst>
                                      </p:cBhvr>
                                      <p:tavLst>
                                        <p:tav tm="0">
                                          <p:val>
                                            <p:strVal val="0-#ppt_w/2"/>
                                          </p:val>
                                        </p:tav>
                                        <p:tav tm="100000">
                                          <p:val>
                                            <p:strVal val="#ppt_x"/>
                                          </p:val>
                                        </p:tav>
                                      </p:tavLst>
                                    </p:anim>
                                    <p:anim calcmode="lin" valueType="num">
                                      <p:cBhvr additive="base">
                                        <p:cTn id="100" dur="1000" fill="hold"/>
                                        <p:tgtEl>
                                          <p:spTgt spid="35"/>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additive="base">
                                        <p:cTn id="103" dur="1000" fill="hold"/>
                                        <p:tgtEl>
                                          <p:spTgt spid="36"/>
                                        </p:tgtEl>
                                        <p:attrNameLst>
                                          <p:attrName>ppt_x</p:attrName>
                                        </p:attrNameLst>
                                      </p:cBhvr>
                                      <p:tavLst>
                                        <p:tav tm="0">
                                          <p:val>
                                            <p:strVal val="0-#ppt_w/2"/>
                                          </p:val>
                                        </p:tav>
                                        <p:tav tm="100000">
                                          <p:val>
                                            <p:strVal val="#ppt_x"/>
                                          </p:val>
                                        </p:tav>
                                      </p:tavLst>
                                    </p:anim>
                                    <p:anim calcmode="lin" valueType="num">
                                      <p:cBhvr additive="base">
                                        <p:cTn id="104" dur="1000" fill="hold"/>
                                        <p:tgtEl>
                                          <p:spTgt spid="36"/>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37"/>
                                        </p:tgtEl>
                                        <p:attrNameLst>
                                          <p:attrName>style.visibility</p:attrName>
                                        </p:attrNameLst>
                                      </p:cBhvr>
                                      <p:to>
                                        <p:strVal val="visible"/>
                                      </p:to>
                                    </p:set>
                                    <p:anim calcmode="lin" valueType="num">
                                      <p:cBhvr additive="base">
                                        <p:cTn id="107" dur="1000" fill="hold"/>
                                        <p:tgtEl>
                                          <p:spTgt spid="37"/>
                                        </p:tgtEl>
                                        <p:attrNameLst>
                                          <p:attrName>ppt_x</p:attrName>
                                        </p:attrNameLst>
                                      </p:cBhvr>
                                      <p:tavLst>
                                        <p:tav tm="0">
                                          <p:val>
                                            <p:strVal val="0-#ppt_w/2"/>
                                          </p:val>
                                        </p:tav>
                                        <p:tav tm="100000">
                                          <p:val>
                                            <p:strVal val="#ppt_x"/>
                                          </p:val>
                                        </p:tav>
                                      </p:tavLst>
                                    </p:anim>
                                    <p:anim calcmode="lin" valueType="num">
                                      <p:cBhvr additive="base">
                                        <p:cTn id="108" dur="1000" fill="hold"/>
                                        <p:tgtEl>
                                          <p:spTgt spid="3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additive="base">
                                        <p:cTn id="111" dur="1000" fill="hold"/>
                                        <p:tgtEl>
                                          <p:spTgt spid="38"/>
                                        </p:tgtEl>
                                        <p:attrNameLst>
                                          <p:attrName>ppt_x</p:attrName>
                                        </p:attrNameLst>
                                      </p:cBhvr>
                                      <p:tavLst>
                                        <p:tav tm="0">
                                          <p:val>
                                            <p:strVal val="0-#ppt_w/2"/>
                                          </p:val>
                                        </p:tav>
                                        <p:tav tm="100000">
                                          <p:val>
                                            <p:strVal val="#ppt_x"/>
                                          </p:val>
                                        </p:tav>
                                      </p:tavLst>
                                    </p:anim>
                                    <p:anim calcmode="lin" valueType="num">
                                      <p:cBhvr additive="base">
                                        <p:cTn id="112" dur="1000" fill="hold"/>
                                        <p:tgtEl>
                                          <p:spTgt spid="38"/>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additive="base">
                                        <p:cTn id="115" dur="1000" fill="hold"/>
                                        <p:tgtEl>
                                          <p:spTgt spid="39"/>
                                        </p:tgtEl>
                                        <p:attrNameLst>
                                          <p:attrName>ppt_x</p:attrName>
                                        </p:attrNameLst>
                                      </p:cBhvr>
                                      <p:tavLst>
                                        <p:tav tm="0">
                                          <p:val>
                                            <p:strVal val="0-#ppt_w/2"/>
                                          </p:val>
                                        </p:tav>
                                        <p:tav tm="100000">
                                          <p:val>
                                            <p:strVal val="#ppt_x"/>
                                          </p:val>
                                        </p:tav>
                                      </p:tavLst>
                                    </p:anim>
                                    <p:anim calcmode="lin" valueType="num">
                                      <p:cBhvr additive="base">
                                        <p:cTn id="116" dur="1000" fill="hold"/>
                                        <p:tgtEl>
                                          <p:spTgt spid="39"/>
                                        </p:tgtEl>
                                        <p:attrNameLst>
                                          <p:attrName>ppt_y</p:attrName>
                                        </p:attrNameLst>
                                      </p:cBhvr>
                                      <p:tavLst>
                                        <p:tav tm="0">
                                          <p:val>
                                            <p:strVal val="#ppt_y"/>
                                          </p:val>
                                        </p:tav>
                                        <p:tav tm="100000">
                                          <p:val>
                                            <p:strVal val="#ppt_y"/>
                                          </p:val>
                                        </p:tav>
                                      </p:tavLst>
                                    </p:anim>
                                  </p:childTnLst>
                                </p:cTn>
                              </p:par>
                              <p:par>
                                <p:cTn id="117" presetID="2" presetClass="entr" presetSubtype="8"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anim calcmode="lin" valueType="num">
                                      <p:cBhvr additive="base">
                                        <p:cTn id="119" dur="1000" fill="hold"/>
                                        <p:tgtEl>
                                          <p:spTgt spid="41"/>
                                        </p:tgtEl>
                                        <p:attrNameLst>
                                          <p:attrName>ppt_x</p:attrName>
                                        </p:attrNameLst>
                                      </p:cBhvr>
                                      <p:tavLst>
                                        <p:tav tm="0">
                                          <p:val>
                                            <p:strVal val="0-#ppt_w/2"/>
                                          </p:val>
                                        </p:tav>
                                        <p:tav tm="100000">
                                          <p:val>
                                            <p:strVal val="#ppt_x"/>
                                          </p:val>
                                        </p:tav>
                                      </p:tavLst>
                                    </p:anim>
                                    <p:anim calcmode="lin" valueType="num">
                                      <p:cBhvr additive="base">
                                        <p:cTn id="120" dur="1000" fill="hold"/>
                                        <p:tgtEl>
                                          <p:spTgt spid="41"/>
                                        </p:tgtEl>
                                        <p:attrNameLst>
                                          <p:attrName>ppt_y</p:attrName>
                                        </p:attrNameLst>
                                      </p:cBhvr>
                                      <p:tavLst>
                                        <p:tav tm="0">
                                          <p:val>
                                            <p:strVal val="#ppt_y"/>
                                          </p:val>
                                        </p:tav>
                                        <p:tav tm="100000">
                                          <p:val>
                                            <p:strVal val="#ppt_y"/>
                                          </p:val>
                                        </p:tav>
                                      </p:tavLst>
                                    </p:anim>
                                  </p:childTnLst>
                                </p:cTn>
                              </p:par>
                              <p:par>
                                <p:cTn id="121" presetID="2" presetClass="entr" presetSubtype="8" fill="hold" nodeType="withEffect">
                                  <p:stCondLst>
                                    <p:cond delay="0"/>
                                  </p:stCondLst>
                                  <p:childTnLst>
                                    <p:set>
                                      <p:cBhvr>
                                        <p:cTn id="122" dur="1" fill="hold">
                                          <p:stCondLst>
                                            <p:cond delay="0"/>
                                          </p:stCondLst>
                                        </p:cTn>
                                        <p:tgtEl>
                                          <p:spTgt spid="46"/>
                                        </p:tgtEl>
                                        <p:attrNameLst>
                                          <p:attrName>style.visibility</p:attrName>
                                        </p:attrNameLst>
                                      </p:cBhvr>
                                      <p:to>
                                        <p:strVal val="visible"/>
                                      </p:to>
                                    </p:set>
                                    <p:anim calcmode="lin" valueType="num">
                                      <p:cBhvr additive="base">
                                        <p:cTn id="123" dur="1000" fill="hold"/>
                                        <p:tgtEl>
                                          <p:spTgt spid="46"/>
                                        </p:tgtEl>
                                        <p:attrNameLst>
                                          <p:attrName>ppt_x</p:attrName>
                                        </p:attrNameLst>
                                      </p:cBhvr>
                                      <p:tavLst>
                                        <p:tav tm="0">
                                          <p:val>
                                            <p:strVal val="0-#ppt_w/2"/>
                                          </p:val>
                                        </p:tav>
                                        <p:tav tm="100000">
                                          <p:val>
                                            <p:strVal val="#ppt_x"/>
                                          </p:val>
                                        </p:tav>
                                      </p:tavLst>
                                    </p:anim>
                                    <p:anim calcmode="lin" valueType="num">
                                      <p:cBhvr additive="base">
                                        <p:cTn id="124" dur="1000" fill="hold"/>
                                        <p:tgtEl>
                                          <p:spTgt spid="46"/>
                                        </p:tgtEl>
                                        <p:attrNameLst>
                                          <p:attrName>ppt_y</p:attrName>
                                        </p:attrNameLst>
                                      </p:cBhvr>
                                      <p:tavLst>
                                        <p:tav tm="0">
                                          <p:val>
                                            <p:strVal val="#ppt_y"/>
                                          </p:val>
                                        </p:tav>
                                        <p:tav tm="100000">
                                          <p:val>
                                            <p:strVal val="#ppt_y"/>
                                          </p:val>
                                        </p:tav>
                                      </p:tavLst>
                                    </p:anim>
                                  </p:childTnLst>
                                </p:cTn>
                              </p:par>
                              <p:par>
                                <p:cTn id="125" presetID="2" presetClass="entr" presetSubtype="8" fill="hold" nodeType="withEffect">
                                  <p:stCondLst>
                                    <p:cond delay="0"/>
                                  </p:stCondLst>
                                  <p:childTnLst>
                                    <p:set>
                                      <p:cBhvr>
                                        <p:cTn id="126" dur="1" fill="hold">
                                          <p:stCondLst>
                                            <p:cond delay="0"/>
                                          </p:stCondLst>
                                        </p:cTn>
                                        <p:tgtEl>
                                          <p:spTgt spid="48"/>
                                        </p:tgtEl>
                                        <p:attrNameLst>
                                          <p:attrName>style.visibility</p:attrName>
                                        </p:attrNameLst>
                                      </p:cBhvr>
                                      <p:to>
                                        <p:strVal val="visible"/>
                                      </p:to>
                                    </p:set>
                                    <p:anim calcmode="lin" valueType="num">
                                      <p:cBhvr additive="base">
                                        <p:cTn id="127" dur="1000" fill="hold"/>
                                        <p:tgtEl>
                                          <p:spTgt spid="48"/>
                                        </p:tgtEl>
                                        <p:attrNameLst>
                                          <p:attrName>ppt_x</p:attrName>
                                        </p:attrNameLst>
                                      </p:cBhvr>
                                      <p:tavLst>
                                        <p:tav tm="0">
                                          <p:val>
                                            <p:strVal val="0-#ppt_w/2"/>
                                          </p:val>
                                        </p:tav>
                                        <p:tav tm="100000">
                                          <p:val>
                                            <p:strVal val="#ppt_x"/>
                                          </p:val>
                                        </p:tav>
                                      </p:tavLst>
                                    </p:anim>
                                    <p:anim calcmode="lin" valueType="num">
                                      <p:cBhvr additive="base">
                                        <p:cTn id="128" dur="1000" fill="hold"/>
                                        <p:tgtEl>
                                          <p:spTgt spid="48"/>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1000" fill="hold"/>
                                        <p:tgtEl>
                                          <p:spTgt spid="50"/>
                                        </p:tgtEl>
                                        <p:attrNameLst>
                                          <p:attrName>ppt_x</p:attrName>
                                        </p:attrNameLst>
                                      </p:cBhvr>
                                      <p:tavLst>
                                        <p:tav tm="0">
                                          <p:val>
                                            <p:strVal val="0-#ppt_w/2"/>
                                          </p:val>
                                        </p:tav>
                                        <p:tav tm="100000">
                                          <p:val>
                                            <p:strVal val="#ppt_x"/>
                                          </p:val>
                                        </p:tav>
                                      </p:tavLst>
                                    </p:anim>
                                    <p:anim calcmode="lin" valueType="num">
                                      <p:cBhvr additive="base">
                                        <p:cTn id="132" dur="1000" fill="hold"/>
                                        <p:tgtEl>
                                          <p:spTgt spid="50"/>
                                        </p:tgtEl>
                                        <p:attrNameLst>
                                          <p:attrName>ppt_y</p:attrName>
                                        </p:attrNameLst>
                                      </p:cBhvr>
                                      <p:tavLst>
                                        <p:tav tm="0">
                                          <p:val>
                                            <p:strVal val="#ppt_y"/>
                                          </p:val>
                                        </p:tav>
                                        <p:tav tm="100000">
                                          <p:val>
                                            <p:strVal val="#ppt_y"/>
                                          </p:val>
                                        </p:tav>
                                      </p:tavLst>
                                    </p:anim>
                                  </p:childTnLst>
                                </p:cTn>
                              </p:par>
                              <p:par>
                                <p:cTn id="133" presetID="2" presetClass="entr" presetSubtype="8" fill="hold" nodeType="withEffect">
                                  <p:stCondLst>
                                    <p:cond delay="0"/>
                                  </p:stCondLst>
                                  <p:childTnLst>
                                    <p:set>
                                      <p:cBhvr>
                                        <p:cTn id="134" dur="1" fill="hold">
                                          <p:stCondLst>
                                            <p:cond delay="0"/>
                                          </p:stCondLst>
                                        </p:cTn>
                                        <p:tgtEl>
                                          <p:spTgt spid="54"/>
                                        </p:tgtEl>
                                        <p:attrNameLst>
                                          <p:attrName>style.visibility</p:attrName>
                                        </p:attrNameLst>
                                      </p:cBhvr>
                                      <p:to>
                                        <p:strVal val="visible"/>
                                      </p:to>
                                    </p:set>
                                    <p:anim calcmode="lin" valueType="num">
                                      <p:cBhvr additive="base">
                                        <p:cTn id="135" dur="1000" fill="hold"/>
                                        <p:tgtEl>
                                          <p:spTgt spid="54"/>
                                        </p:tgtEl>
                                        <p:attrNameLst>
                                          <p:attrName>ppt_x</p:attrName>
                                        </p:attrNameLst>
                                      </p:cBhvr>
                                      <p:tavLst>
                                        <p:tav tm="0">
                                          <p:val>
                                            <p:strVal val="0-#ppt_w/2"/>
                                          </p:val>
                                        </p:tav>
                                        <p:tav tm="100000">
                                          <p:val>
                                            <p:strVal val="#ppt_x"/>
                                          </p:val>
                                        </p:tav>
                                      </p:tavLst>
                                    </p:anim>
                                    <p:anim calcmode="lin" valueType="num">
                                      <p:cBhvr additive="base">
                                        <p:cTn id="136" dur="10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57"/>
                                        </p:tgtEl>
                                        <p:attrNameLst>
                                          <p:attrName>style.visibility</p:attrName>
                                        </p:attrNameLst>
                                      </p:cBhvr>
                                      <p:to>
                                        <p:strVal val="visible"/>
                                      </p:to>
                                    </p:set>
                                    <p:animEffect transition="in" filter="wipe(down)">
                                      <p:cBhvr>
                                        <p:cTn id="141" dur="2000"/>
                                        <p:tgtEl>
                                          <p:spTgt spid="57"/>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wipe(down)">
                                      <p:cBhvr>
                                        <p:cTn id="144" dur="2000"/>
                                        <p:tgtEl>
                                          <p:spTgt spid="55"/>
                                        </p:tgtEl>
                                      </p:cBhvr>
                                    </p:animEffect>
                                  </p:childTnLst>
                                </p:cTn>
                              </p:par>
                              <p:par>
                                <p:cTn id="145" presetID="2" presetClass="entr" presetSubtype="8" fill="hold" grpId="0" nodeType="withEffect">
                                  <p:stCondLst>
                                    <p:cond delay="0"/>
                                  </p:stCondLst>
                                  <p:childTnLst>
                                    <p:set>
                                      <p:cBhvr>
                                        <p:cTn id="146" dur="1" fill="hold">
                                          <p:stCondLst>
                                            <p:cond delay="0"/>
                                          </p:stCondLst>
                                        </p:cTn>
                                        <p:tgtEl>
                                          <p:spTgt spid="58"/>
                                        </p:tgtEl>
                                        <p:attrNameLst>
                                          <p:attrName>style.visibility</p:attrName>
                                        </p:attrNameLst>
                                      </p:cBhvr>
                                      <p:to>
                                        <p:strVal val="visible"/>
                                      </p:to>
                                    </p:set>
                                    <p:anim calcmode="lin" valueType="num">
                                      <p:cBhvr additive="base">
                                        <p:cTn id="147" dur="1000" fill="hold"/>
                                        <p:tgtEl>
                                          <p:spTgt spid="58"/>
                                        </p:tgtEl>
                                        <p:attrNameLst>
                                          <p:attrName>ppt_x</p:attrName>
                                        </p:attrNameLst>
                                      </p:cBhvr>
                                      <p:tavLst>
                                        <p:tav tm="0">
                                          <p:val>
                                            <p:strVal val="0-#ppt_w/2"/>
                                          </p:val>
                                        </p:tav>
                                        <p:tav tm="100000">
                                          <p:val>
                                            <p:strVal val="#ppt_x"/>
                                          </p:val>
                                        </p:tav>
                                      </p:tavLst>
                                    </p:anim>
                                    <p:anim calcmode="lin" valueType="num">
                                      <p:cBhvr additive="base">
                                        <p:cTn id="148" dur="1000" fill="hold"/>
                                        <p:tgtEl>
                                          <p:spTgt spid="58"/>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0"/>
                                  </p:stCondLst>
                                  <p:childTnLst>
                                    <p:set>
                                      <p:cBhvr>
                                        <p:cTn id="150" dur="1" fill="hold">
                                          <p:stCondLst>
                                            <p:cond delay="0"/>
                                          </p:stCondLst>
                                        </p:cTn>
                                        <p:tgtEl>
                                          <p:spTgt spid="59"/>
                                        </p:tgtEl>
                                        <p:attrNameLst>
                                          <p:attrName>style.visibility</p:attrName>
                                        </p:attrNameLst>
                                      </p:cBhvr>
                                      <p:to>
                                        <p:strVal val="visible"/>
                                      </p:to>
                                    </p:set>
                                    <p:anim calcmode="lin" valueType="num">
                                      <p:cBhvr additive="base">
                                        <p:cTn id="151" dur="1000" fill="hold"/>
                                        <p:tgtEl>
                                          <p:spTgt spid="59"/>
                                        </p:tgtEl>
                                        <p:attrNameLst>
                                          <p:attrName>ppt_x</p:attrName>
                                        </p:attrNameLst>
                                      </p:cBhvr>
                                      <p:tavLst>
                                        <p:tav tm="0">
                                          <p:val>
                                            <p:strVal val="0-#ppt_w/2"/>
                                          </p:val>
                                        </p:tav>
                                        <p:tav tm="100000">
                                          <p:val>
                                            <p:strVal val="#ppt_x"/>
                                          </p:val>
                                        </p:tav>
                                      </p:tavLst>
                                    </p:anim>
                                    <p:anim calcmode="lin" valueType="num">
                                      <p:cBhvr additive="base">
                                        <p:cTn id="152"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6" grpId="0" animBg="1"/>
      <p:bldP spid="17" grpId="0" animBg="1"/>
      <p:bldP spid="18" grpId="0" animBg="1"/>
      <p:bldP spid="19" grpId="0" animBg="1"/>
      <p:bldP spid="20" grpId="0" animBg="1"/>
      <p:bldP spid="22" grpId="0" animBg="1"/>
      <p:bldP spid="23" grpId="0" animBg="1"/>
      <p:bldP spid="24" grpId="0" animBg="1"/>
      <p:bldP spid="25" grpId="0"/>
      <p:bldP spid="26" grpId="0"/>
      <p:bldP spid="27" grpId="0"/>
      <p:bldP spid="28" grpId="0"/>
      <p:bldP spid="29" grpId="0"/>
      <p:bldP spid="31" grpId="0"/>
      <p:bldP spid="32" grpId="0"/>
      <p:bldP spid="33" grpId="0"/>
      <p:bldP spid="34" grpId="0"/>
      <p:bldP spid="35" grpId="0"/>
      <p:bldP spid="36" grpId="0"/>
      <p:bldP spid="37" grpId="0"/>
      <p:bldP spid="38" grpId="0"/>
      <p:bldP spid="39" grpId="0"/>
      <p:bldP spid="50" grpId="0"/>
      <p:bldP spid="55" grpId="0"/>
      <p:bldP spid="57" grpId="0"/>
      <p:bldP spid="58" grpId="0"/>
      <p:bldP spid="59" grpId="0"/>
    </p:bldLst>
  </p:timing>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4.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5.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16.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5-30535_Machine_Learning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Conference_2014.potx" id="{E97A2253-1635-4531-8A49-2D3073996732}" vid="{095E902E-FC8C-47B0-92D8-FA604B7A99B8}"/>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Props1.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482F2F24-BB41-4CDC-8A3D-AC4FBCC74BAC"/>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15388</TotalTime>
  <Words>2352</Words>
  <Application>Microsoft Office PowerPoint</Application>
  <PresentationFormat>Custom</PresentationFormat>
  <Paragraphs>319</Paragraphs>
  <Slides>22</Slides>
  <Notes>11</Notes>
  <HiddenSlides>0</HiddenSlides>
  <MMClips>0</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22</vt:i4>
      </vt:variant>
    </vt:vector>
  </HeadingPairs>
  <TitlesOfParts>
    <vt:vector size="52" baseType="lpstr">
      <vt:lpstr>ＭＳ Ｐゴシック</vt:lpstr>
      <vt:lpstr>ＭＳ Ｐゴシック</vt:lpstr>
      <vt:lpstr>Arial</vt:lpstr>
      <vt:lpstr>Calibri</vt:lpstr>
      <vt:lpstr>Calibri Light</vt:lpstr>
      <vt:lpstr>Consolas</vt:lpstr>
      <vt:lpstr>Segoe</vt:lpstr>
      <vt:lpstr>Segoe Pro</vt:lpstr>
      <vt:lpstr>Segoe Pro Light</vt:lpstr>
      <vt:lpstr>Segoe UI</vt:lpstr>
      <vt:lpstr>Segoe UI Light</vt:lpstr>
      <vt:lpstr>Segoe UI Semibold</vt:lpstr>
      <vt:lpstr>Wingdings</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2_Windows Server</vt:lpstr>
      <vt:lpstr>1_Data Insights</vt:lpstr>
      <vt:lpstr>ads-edu-theme</vt:lpstr>
      <vt:lpstr>COLOR TEMPLATE</vt:lpstr>
      <vt:lpstr>5-30535_Machine_Learning_Template</vt:lpstr>
      <vt:lpstr>Configuration of Hadoop Services</vt:lpstr>
      <vt:lpstr>Understanding the Hadoop Framework</vt:lpstr>
      <vt:lpstr>High-Availability / Reliability of HDInsight</vt:lpstr>
      <vt:lpstr>Hadoop Services</vt:lpstr>
      <vt:lpstr>YARN Daemons</vt:lpstr>
      <vt:lpstr>PowerPoint Presentation</vt:lpstr>
      <vt:lpstr>How MapReduce Works</vt:lpstr>
      <vt:lpstr>Core Configuration Files</vt:lpstr>
      <vt:lpstr>PowerPoint Presentation</vt:lpstr>
      <vt:lpstr>Core Hadoop Configuration files</vt:lpstr>
      <vt:lpstr>Configuration Precedence</vt:lpstr>
      <vt:lpstr>Configuration: Final Properties</vt:lpstr>
      <vt:lpstr>Configuration Management Options</vt:lpstr>
      <vt:lpstr>Managing Running Applications  with YARN CLI</vt:lpstr>
      <vt:lpstr>YARN Commands to Manage Hadoop Jobs</vt:lpstr>
      <vt:lpstr>YARN CLI</vt:lpstr>
      <vt:lpstr>Viewing YARN Applications</vt:lpstr>
      <vt:lpstr>Killing a Running Application</vt:lpstr>
      <vt:lpstr>Managing YARN Queues</vt:lpstr>
      <vt:lpstr>The YARN Scheduler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1145</cp:revision>
  <dcterms:created xsi:type="dcterms:W3CDTF">2013-10-14T18:44:32Z</dcterms:created>
  <dcterms:modified xsi:type="dcterms:W3CDTF">2017-02-28T05:52:39Z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